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534" r:id="rId112"/>
    <p:sldId id="535"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536"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zh-CN" altLang="en-US" sz="3200" spc="-1" dirty="0">
                <a:solidFill>
                  <a:srgbClr val="C0504D"/>
                </a:solidFill>
                <a:latin typeface="Trebuchet MS"/>
                <a:ea typeface="DejaVu Sans"/>
              </a:rPr>
              <a:t>同步 </a:t>
            </a:r>
            <a:r>
              <a:rPr lang="en-US" altLang="zh-CN" sz="3200" spc="-1" dirty="0">
                <a:solidFill>
                  <a:srgbClr val="C0504D"/>
                </a:solidFill>
                <a:latin typeface="Trebuchet MS"/>
                <a:ea typeface="DejaVu Sans"/>
              </a:rPr>
              <a:t>s</a:t>
            </a:r>
            <a:r>
              <a:rPr lang="en-US" sz="3200" b="0" strike="noStrike" spc="-1" dirty="0">
                <a:solidFill>
                  <a:srgbClr val="C0504D"/>
                </a:solidFill>
                <a:latin typeface="Trebuchet MS"/>
                <a:ea typeface="DejaVu Sans"/>
              </a:rPr>
              <a:t>ynchronization: </a:t>
            </a:r>
            <a:r>
              <a:rPr lang="zh-CN" altLang="en-US" sz="3200" b="0" strike="noStrike" spc="-1" dirty="0">
                <a:solidFill>
                  <a:srgbClr val="000000"/>
                </a:solidFill>
                <a:latin typeface="Trebuchet MS"/>
                <a:ea typeface="DejaVu Sans"/>
              </a:rPr>
              <a:t>档多个单元执行</a:t>
            </a:r>
            <a:r>
              <a:rPr lang="zh-CN" altLang="en-US" sz="3200" spc="-1" dirty="0">
                <a:solidFill>
                  <a:srgbClr val="000000"/>
                </a:solidFill>
                <a:latin typeface="Trebuchet MS"/>
              </a:rPr>
              <a:t>的时候（如多个工作项）</a:t>
            </a:r>
            <a:r>
              <a:rPr lang="zh-CN" altLang="en-US" sz="3200" b="0" strike="noStrike" spc="-1" dirty="0">
                <a:solidFill>
                  <a:srgbClr val="000000"/>
                </a:solidFill>
                <a:latin typeface="Trebuchet MS"/>
                <a:ea typeface="DejaVu Sans"/>
              </a:rPr>
              <a:t>会在执行的过程中共同达到一个已知点（</a:t>
            </a:r>
            <a:r>
              <a:rPr lang="en-US" altLang="zh-CN" sz="3200" b="0" strike="noStrike" spc="-1" dirty="0">
                <a:solidFill>
                  <a:srgbClr val="000000"/>
                </a:solidFill>
                <a:latin typeface="Trebuchet MS"/>
                <a:ea typeface="DejaVu Sans"/>
              </a:rPr>
              <a:t>known point</a:t>
            </a:r>
            <a:r>
              <a:rPr lang="zh-CN" altLang="en-US" sz="3200" b="0" strike="noStrike" spc="-1" dirty="0">
                <a:solidFill>
                  <a:srgbClr val="000000"/>
                </a:solidFill>
                <a:latin typeface="Trebuchet MS"/>
                <a:ea typeface="DejaVu Sans"/>
              </a:rPr>
              <a:t>）。最常见的例子就是屏障（</a:t>
            </a:r>
            <a:r>
              <a:rPr lang="en-US" altLang="zh-CN" sz="3200" b="0" strike="noStrike" spc="-1" dirty="0">
                <a:solidFill>
                  <a:srgbClr val="000000"/>
                </a:solidFill>
                <a:latin typeface="Trebuchet MS"/>
                <a:ea typeface="DejaVu Sans"/>
              </a:rPr>
              <a:t>barrier</a:t>
            </a:r>
            <a:r>
              <a:rPr lang="zh-CN" altLang="en-US" sz="3200" b="0" strike="noStrike" spc="-1" dirty="0">
                <a:solidFill>
                  <a:srgbClr val="000000"/>
                </a:solidFill>
                <a:latin typeface="Trebuchet MS"/>
                <a:ea typeface="DejaVu Sans"/>
              </a:rPr>
              <a:t>），</a:t>
            </a:r>
            <a:r>
              <a:rPr lang="zh-CN" altLang="en-US" sz="3200" spc="-1" dirty="0">
                <a:solidFill>
                  <a:srgbClr val="000000"/>
                </a:solidFill>
                <a:latin typeface="Trebuchet MS"/>
                <a:ea typeface="DejaVu Sans"/>
              </a:rPr>
              <a:t>就是说所有“范围内（</a:t>
            </a:r>
            <a:r>
              <a:rPr lang="en-US" altLang="zh-CN" sz="3200" spc="-1" dirty="0">
                <a:solidFill>
                  <a:srgbClr val="000000"/>
                </a:solidFill>
                <a:latin typeface="Trebuchet MS"/>
                <a:ea typeface="DejaVu Sans"/>
              </a:rPr>
              <a:t>in scope</a:t>
            </a:r>
            <a:r>
              <a:rPr lang="zh-CN" altLang="en-US" sz="3200" spc="-1" dirty="0">
                <a:solidFill>
                  <a:srgbClr val="000000"/>
                </a:solidFill>
                <a:latin typeface="Trebuchet MS"/>
                <a:ea typeface="DejaVu Sans"/>
              </a:rPr>
              <a:t>）”的执行单元都要达到</a:t>
            </a:r>
            <a:r>
              <a:rPr lang="zh-CN" altLang="en-US" sz="3200" spc="-1" dirty="0">
                <a:solidFill>
                  <a:srgbClr val="E46C0A"/>
                </a:solidFill>
                <a:latin typeface="Trebuchet MS"/>
              </a:rPr>
              <a:t>屏障（</a:t>
            </a:r>
            <a:r>
              <a:rPr lang="en-US" altLang="zh-CN" sz="3200" spc="-1" dirty="0">
                <a:solidFill>
                  <a:srgbClr val="E46C0A"/>
                </a:solidFill>
                <a:latin typeface="Trebuchet MS"/>
              </a:rPr>
              <a:t>barrier</a:t>
            </a:r>
            <a:r>
              <a:rPr lang="zh-CN" altLang="en-US" sz="3200" spc="-1" dirty="0">
                <a:solidFill>
                  <a:srgbClr val="E46C0A"/>
                </a:solidFill>
                <a:latin typeface="Trebuchet MS"/>
              </a:rPr>
              <a:t>）</a:t>
            </a:r>
            <a:r>
              <a:rPr lang="zh-CN" altLang="en-US" sz="3200" spc="-1" dirty="0">
                <a:solidFill>
                  <a:srgbClr val="000000"/>
                </a:solidFill>
                <a:latin typeface="Trebuchet MS"/>
                <a:ea typeface="DejaVu Sans"/>
              </a:rPr>
              <a:t>然后才能继续执行</a:t>
            </a:r>
            <a:endParaRPr lang="en-US" sz="3200" b="0" strike="noStrike" spc="-1" dirty="0">
              <a:latin typeface="Arial"/>
            </a:endParaRPr>
          </a:p>
        </p:txBody>
      </p:sp>
      <p:sp>
        <p:nvSpPr>
          <p:cNvPr id="107" name="CustomShape 1">
            <a:extLst>
              <a:ext uri="{FF2B5EF4-FFF2-40B4-BE49-F238E27FC236}">
                <a16:creationId xmlns:a16="http://schemas.microsoft.com/office/drawing/2014/main" id="{B7F33374-89B7-4D4A-9D83-5830E2E495AD}"/>
              </a:ext>
            </a:extLst>
          </p:cNvPr>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108" name="CustomShape 2">
            <a:extLst>
              <a:ext uri="{FF2B5EF4-FFF2-40B4-BE49-F238E27FC236}">
                <a16:creationId xmlns:a16="http://schemas.microsoft.com/office/drawing/2014/main" id="{3FA20BC5-A201-484F-8E19-C2CA0B048321}"/>
              </a:ext>
            </a:extLst>
          </p:cNvPr>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pic>
        <p:nvPicPr>
          <p:cNvPr id="109" name="Picture 1">
            <a:extLst>
              <a:ext uri="{FF2B5EF4-FFF2-40B4-BE49-F238E27FC236}">
                <a16:creationId xmlns:a16="http://schemas.microsoft.com/office/drawing/2014/main" id="{5DB73FCD-F87C-4A53-80BC-D1C5BA992247}"/>
              </a:ext>
            </a:extLst>
          </p:cNvPr>
          <p:cNvPicPr/>
          <p:nvPr/>
        </p:nvPicPr>
        <p:blipFill>
          <a:blip r:embed="rId2"/>
          <a:stretch/>
        </p:blipFill>
        <p:spPr>
          <a:xfrm>
            <a:off x="1630440" y="3045240"/>
            <a:ext cx="2045520" cy="2045520"/>
          </a:xfrm>
          <a:prstGeom prst="rect">
            <a:avLst/>
          </a:prstGeom>
          <a:ln w="25560">
            <a:noFill/>
          </a:ln>
        </p:spPr>
      </p:pic>
      <p:sp>
        <p:nvSpPr>
          <p:cNvPr id="110" name="CustomShape 4">
            <a:extLst>
              <a:ext uri="{FF2B5EF4-FFF2-40B4-BE49-F238E27FC236}">
                <a16:creationId xmlns:a16="http://schemas.microsoft.com/office/drawing/2014/main" id="{BB62C569-59C8-4005-9468-A8DD72EE9A2A}"/>
              </a:ext>
            </a:extLst>
          </p:cNvPr>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1" name="Line 5">
            <a:extLst>
              <a:ext uri="{FF2B5EF4-FFF2-40B4-BE49-F238E27FC236}">
                <a16:creationId xmlns:a16="http://schemas.microsoft.com/office/drawing/2014/main" id="{08F896E0-4FEF-42B3-B314-D971F7B70B7A}"/>
              </a:ext>
            </a:extLst>
          </p:cNvPr>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2" name="CustomShape 6">
            <a:extLst>
              <a:ext uri="{FF2B5EF4-FFF2-40B4-BE49-F238E27FC236}">
                <a16:creationId xmlns:a16="http://schemas.microsoft.com/office/drawing/2014/main" id="{92E7904C-65B0-463D-8223-576F4301E0D9}"/>
              </a:ext>
            </a:extLst>
          </p:cNvPr>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3" name="Line 7">
            <a:extLst>
              <a:ext uri="{FF2B5EF4-FFF2-40B4-BE49-F238E27FC236}">
                <a16:creationId xmlns:a16="http://schemas.microsoft.com/office/drawing/2014/main" id="{4C51FC3C-006B-4E1E-B76D-AA46EC506A81}"/>
              </a:ext>
            </a:extLst>
          </p:cNvPr>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4" name="CustomShape 8">
            <a:extLst>
              <a:ext uri="{FF2B5EF4-FFF2-40B4-BE49-F238E27FC236}">
                <a16:creationId xmlns:a16="http://schemas.microsoft.com/office/drawing/2014/main" id="{98E0EE58-9F74-4EA9-99CC-B6009FE4FE81}"/>
              </a:ext>
            </a:extLst>
          </p:cNvPr>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5" name="CustomShape 9">
            <a:extLst>
              <a:ext uri="{FF2B5EF4-FFF2-40B4-BE49-F238E27FC236}">
                <a16:creationId xmlns:a16="http://schemas.microsoft.com/office/drawing/2014/main" id="{AF356CB9-02E3-4216-8399-2B4F97F19172}"/>
              </a:ext>
            </a:extLst>
          </p:cNvPr>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16" name="Group 10">
            <a:extLst>
              <a:ext uri="{FF2B5EF4-FFF2-40B4-BE49-F238E27FC236}">
                <a16:creationId xmlns:a16="http://schemas.microsoft.com/office/drawing/2014/main" id="{0A00ADE9-75F1-4DED-8F0D-EFAB1BFEAC3D}"/>
              </a:ext>
            </a:extLst>
          </p:cNvPr>
          <p:cNvGrpSpPr/>
          <p:nvPr/>
        </p:nvGrpSpPr>
        <p:grpSpPr>
          <a:xfrm>
            <a:off x="2147760" y="3049920"/>
            <a:ext cx="1534680" cy="254880"/>
            <a:chOff x="2147760" y="3049920"/>
            <a:chExt cx="1534680" cy="254880"/>
          </a:xfrm>
        </p:grpSpPr>
        <p:sp>
          <p:nvSpPr>
            <p:cNvPr id="117" name="CustomShape 11">
              <a:extLst>
                <a:ext uri="{FF2B5EF4-FFF2-40B4-BE49-F238E27FC236}">
                  <a16:creationId xmlns:a16="http://schemas.microsoft.com/office/drawing/2014/main" id="{1946EA86-FFC9-4F4A-9805-F1751A8B64FE}"/>
                </a:ext>
              </a:extLst>
            </p:cNvPr>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8" name="CustomShape 12">
              <a:extLst>
                <a:ext uri="{FF2B5EF4-FFF2-40B4-BE49-F238E27FC236}">
                  <a16:creationId xmlns:a16="http://schemas.microsoft.com/office/drawing/2014/main" id="{04979E66-A248-44F3-9016-86016AECA8C4}"/>
                </a:ext>
              </a:extLst>
            </p:cNvPr>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9" name="CustomShape 13">
              <a:extLst>
                <a:ext uri="{FF2B5EF4-FFF2-40B4-BE49-F238E27FC236}">
                  <a16:creationId xmlns:a16="http://schemas.microsoft.com/office/drawing/2014/main" id="{3E53068B-0BD7-48D9-AF0D-5CF5E442C917}"/>
                </a:ext>
              </a:extLst>
            </p:cNvPr>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0" name="CustomShape 14">
              <a:extLst>
                <a:ext uri="{FF2B5EF4-FFF2-40B4-BE49-F238E27FC236}">
                  <a16:creationId xmlns:a16="http://schemas.microsoft.com/office/drawing/2014/main" id="{0B9287D5-B8E8-4AC0-8225-10C27392DD13}"/>
                </a:ext>
              </a:extLst>
            </p:cNvPr>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1" name="CustomShape 15">
              <a:extLst>
                <a:ext uri="{FF2B5EF4-FFF2-40B4-BE49-F238E27FC236}">
                  <a16:creationId xmlns:a16="http://schemas.microsoft.com/office/drawing/2014/main" id="{442C6AB9-BC03-40E6-B092-4C74C6FDBB6E}"/>
                </a:ext>
              </a:extLst>
            </p:cNvPr>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2" name="CustomShape 16">
              <a:extLst>
                <a:ext uri="{FF2B5EF4-FFF2-40B4-BE49-F238E27FC236}">
                  <a16:creationId xmlns:a16="http://schemas.microsoft.com/office/drawing/2014/main" id="{0A611A90-E2A4-41DA-986A-F027B0741636}"/>
                </a:ext>
              </a:extLst>
            </p:cNvPr>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23" name="Group 17">
            <a:extLst>
              <a:ext uri="{FF2B5EF4-FFF2-40B4-BE49-F238E27FC236}">
                <a16:creationId xmlns:a16="http://schemas.microsoft.com/office/drawing/2014/main" id="{25026D4D-4B7E-45DC-8540-4AABA35AE3AA}"/>
              </a:ext>
            </a:extLst>
          </p:cNvPr>
          <p:cNvGrpSpPr/>
          <p:nvPr/>
        </p:nvGrpSpPr>
        <p:grpSpPr>
          <a:xfrm>
            <a:off x="1635120" y="3305520"/>
            <a:ext cx="2047320" cy="1790280"/>
            <a:chOff x="1635120" y="3305520"/>
            <a:chExt cx="2047320" cy="1790280"/>
          </a:xfrm>
        </p:grpSpPr>
        <p:grpSp>
          <p:nvGrpSpPr>
            <p:cNvPr id="124" name="Group 18">
              <a:extLst>
                <a:ext uri="{FF2B5EF4-FFF2-40B4-BE49-F238E27FC236}">
                  <a16:creationId xmlns:a16="http://schemas.microsoft.com/office/drawing/2014/main" id="{7EA69C77-165A-4CC4-BCD5-96B11F8158C7}"/>
                </a:ext>
              </a:extLst>
            </p:cNvPr>
            <p:cNvGrpSpPr/>
            <p:nvPr/>
          </p:nvGrpSpPr>
          <p:grpSpPr>
            <a:xfrm>
              <a:off x="1635120" y="3305520"/>
              <a:ext cx="2047320" cy="1022760"/>
              <a:chOff x="1635120" y="3305520"/>
              <a:chExt cx="2047320" cy="1022760"/>
            </a:xfrm>
          </p:grpSpPr>
          <p:grpSp>
            <p:nvGrpSpPr>
              <p:cNvPr id="156" name="Group 19">
                <a:extLst>
                  <a:ext uri="{FF2B5EF4-FFF2-40B4-BE49-F238E27FC236}">
                    <a16:creationId xmlns:a16="http://schemas.microsoft.com/office/drawing/2014/main" id="{FB40357E-7381-4B5E-941B-52C1D8BE3775}"/>
                  </a:ext>
                </a:extLst>
              </p:cNvPr>
              <p:cNvGrpSpPr/>
              <p:nvPr/>
            </p:nvGrpSpPr>
            <p:grpSpPr>
              <a:xfrm>
                <a:off x="1635120" y="3305520"/>
                <a:ext cx="2047320" cy="511200"/>
                <a:chOff x="1635120" y="3305520"/>
                <a:chExt cx="2047320" cy="511200"/>
              </a:xfrm>
            </p:grpSpPr>
            <p:grpSp>
              <p:nvGrpSpPr>
                <p:cNvPr id="178" name="Group 20">
                  <a:extLst>
                    <a:ext uri="{FF2B5EF4-FFF2-40B4-BE49-F238E27FC236}">
                      <a16:creationId xmlns:a16="http://schemas.microsoft.com/office/drawing/2014/main" id="{F0171CA1-C955-4A6D-8F75-B5B809B885BD}"/>
                    </a:ext>
                  </a:extLst>
                </p:cNvPr>
                <p:cNvGrpSpPr/>
                <p:nvPr/>
              </p:nvGrpSpPr>
              <p:grpSpPr>
                <a:xfrm>
                  <a:off x="1635120" y="3305520"/>
                  <a:ext cx="2047320" cy="255240"/>
                  <a:chOff x="1635120" y="3305520"/>
                  <a:chExt cx="2047320" cy="255240"/>
                </a:xfrm>
              </p:grpSpPr>
              <p:sp>
                <p:nvSpPr>
                  <p:cNvPr id="189" name="CustomShape 21">
                    <a:extLst>
                      <a:ext uri="{FF2B5EF4-FFF2-40B4-BE49-F238E27FC236}">
                        <a16:creationId xmlns:a16="http://schemas.microsoft.com/office/drawing/2014/main" id="{9C19BB2D-C6F9-4ABA-A741-737BF4A1E45B}"/>
                      </a:ext>
                    </a:extLst>
                  </p:cNvPr>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0" name="CustomShape 22">
                    <a:extLst>
                      <a:ext uri="{FF2B5EF4-FFF2-40B4-BE49-F238E27FC236}">
                        <a16:creationId xmlns:a16="http://schemas.microsoft.com/office/drawing/2014/main" id="{5A294560-9FB4-437D-BCA7-BEFF2B41B696}"/>
                      </a:ext>
                    </a:extLst>
                  </p:cNvPr>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91" name="Group 23">
                    <a:extLst>
                      <a:ext uri="{FF2B5EF4-FFF2-40B4-BE49-F238E27FC236}">
                        <a16:creationId xmlns:a16="http://schemas.microsoft.com/office/drawing/2014/main" id="{B0E57018-312E-4420-9AC0-3F2F88B07E91}"/>
                      </a:ext>
                    </a:extLst>
                  </p:cNvPr>
                  <p:cNvGrpSpPr/>
                  <p:nvPr/>
                </p:nvGrpSpPr>
                <p:grpSpPr>
                  <a:xfrm>
                    <a:off x="2147040" y="3305520"/>
                    <a:ext cx="1535400" cy="255240"/>
                    <a:chOff x="2147040" y="3305520"/>
                    <a:chExt cx="1535400" cy="255240"/>
                  </a:xfrm>
                </p:grpSpPr>
                <p:sp>
                  <p:nvSpPr>
                    <p:cNvPr id="192" name="CustomShape 24">
                      <a:extLst>
                        <a:ext uri="{FF2B5EF4-FFF2-40B4-BE49-F238E27FC236}">
                          <a16:creationId xmlns:a16="http://schemas.microsoft.com/office/drawing/2014/main" id="{4B4BC23D-AAEA-4AFD-A5D2-D0406DBC9C3C}"/>
                        </a:ext>
                      </a:extLst>
                    </p:cNvPr>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3" name="CustomShape 25">
                      <a:extLst>
                        <a:ext uri="{FF2B5EF4-FFF2-40B4-BE49-F238E27FC236}">
                          <a16:creationId xmlns:a16="http://schemas.microsoft.com/office/drawing/2014/main" id="{FECAD6E2-7E92-4120-A84A-B86DE8D04A27}"/>
                        </a:ext>
                      </a:extLst>
                    </p:cNvPr>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4" name="CustomShape 26">
                      <a:extLst>
                        <a:ext uri="{FF2B5EF4-FFF2-40B4-BE49-F238E27FC236}">
                          <a16:creationId xmlns:a16="http://schemas.microsoft.com/office/drawing/2014/main" id="{9A928FC4-50D7-4898-AFC1-34F917734702}"/>
                        </a:ext>
                      </a:extLst>
                    </p:cNvPr>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5" name="CustomShape 27">
                      <a:extLst>
                        <a:ext uri="{FF2B5EF4-FFF2-40B4-BE49-F238E27FC236}">
                          <a16:creationId xmlns:a16="http://schemas.microsoft.com/office/drawing/2014/main" id="{9B35BFB6-93F8-4080-9152-57B7281492B9}"/>
                        </a:ext>
                      </a:extLst>
                    </p:cNvPr>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6" name="CustomShape 28">
                      <a:extLst>
                        <a:ext uri="{FF2B5EF4-FFF2-40B4-BE49-F238E27FC236}">
                          <a16:creationId xmlns:a16="http://schemas.microsoft.com/office/drawing/2014/main" id="{19C30357-0D8A-4B3C-BAAB-5CA043742C2B}"/>
                        </a:ext>
                      </a:extLst>
                    </p:cNvPr>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7" name="CustomShape 29">
                      <a:extLst>
                        <a:ext uri="{FF2B5EF4-FFF2-40B4-BE49-F238E27FC236}">
                          <a16:creationId xmlns:a16="http://schemas.microsoft.com/office/drawing/2014/main" id="{B65B0BC4-51AF-46AE-B34D-95925E42C7CE}"/>
                        </a:ext>
                      </a:extLst>
                    </p:cNvPr>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9" name="Group 30">
                  <a:extLst>
                    <a:ext uri="{FF2B5EF4-FFF2-40B4-BE49-F238E27FC236}">
                      <a16:creationId xmlns:a16="http://schemas.microsoft.com/office/drawing/2014/main" id="{030767A2-E814-46A7-9EDF-851C8CBFA772}"/>
                    </a:ext>
                  </a:extLst>
                </p:cNvPr>
                <p:cNvGrpSpPr/>
                <p:nvPr/>
              </p:nvGrpSpPr>
              <p:grpSpPr>
                <a:xfrm>
                  <a:off x="1635120" y="3561480"/>
                  <a:ext cx="2047320" cy="255240"/>
                  <a:chOff x="1635120" y="3561480"/>
                  <a:chExt cx="2047320" cy="255240"/>
                </a:xfrm>
              </p:grpSpPr>
              <p:sp>
                <p:nvSpPr>
                  <p:cNvPr id="180" name="CustomShape 31">
                    <a:extLst>
                      <a:ext uri="{FF2B5EF4-FFF2-40B4-BE49-F238E27FC236}">
                        <a16:creationId xmlns:a16="http://schemas.microsoft.com/office/drawing/2014/main" id="{20C3223F-7DFD-446F-8297-A60261FB96C8}"/>
                      </a:ext>
                    </a:extLst>
                  </p:cNvPr>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1" name="CustomShape 32">
                    <a:extLst>
                      <a:ext uri="{FF2B5EF4-FFF2-40B4-BE49-F238E27FC236}">
                        <a16:creationId xmlns:a16="http://schemas.microsoft.com/office/drawing/2014/main" id="{0B66CA31-CC0F-4BF8-9208-CE1CCC96CB1E}"/>
                      </a:ext>
                    </a:extLst>
                  </p:cNvPr>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82" name="Group 33">
                    <a:extLst>
                      <a:ext uri="{FF2B5EF4-FFF2-40B4-BE49-F238E27FC236}">
                        <a16:creationId xmlns:a16="http://schemas.microsoft.com/office/drawing/2014/main" id="{3D4F5FDD-FF2D-46E4-B0AB-0CF75192F010}"/>
                      </a:ext>
                    </a:extLst>
                  </p:cNvPr>
                  <p:cNvGrpSpPr/>
                  <p:nvPr/>
                </p:nvGrpSpPr>
                <p:grpSpPr>
                  <a:xfrm>
                    <a:off x="2147040" y="3561480"/>
                    <a:ext cx="1535400" cy="255240"/>
                    <a:chOff x="2147040" y="3561480"/>
                    <a:chExt cx="1535400" cy="255240"/>
                  </a:xfrm>
                </p:grpSpPr>
                <p:sp>
                  <p:nvSpPr>
                    <p:cNvPr id="183" name="CustomShape 34">
                      <a:extLst>
                        <a:ext uri="{FF2B5EF4-FFF2-40B4-BE49-F238E27FC236}">
                          <a16:creationId xmlns:a16="http://schemas.microsoft.com/office/drawing/2014/main" id="{EE699F30-C621-4570-A924-F1357E7BED8A}"/>
                        </a:ext>
                      </a:extLst>
                    </p:cNvPr>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4" name="CustomShape 35">
                      <a:extLst>
                        <a:ext uri="{FF2B5EF4-FFF2-40B4-BE49-F238E27FC236}">
                          <a16:creationId xmlns:a16="http://schemas.microsoft.com/office/drawing/2014/main" id="{8037D9C5-2429-401E-A76C-3E6E059E7B57}"/>
                        </a:ext>
                      </a:extLst>
                    </p:cNvPr>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5" name="CustomShape 36">
                      <a:extLst>
                        <a:ext uri="{FF2B5EF4-FFF2-40B4-BE49-F238E27FC236}">
                          <a16:creationId xmlns:a16="http://schemas.microsoft.com/office/drawing/2014/main" id="{1F070B32-1270-4E1B-8CA8-DA56D4B94BDE}"/>
                        </a:ext>
                      </a:extLst>
                    </p:cNvPr>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6" name="CustomShape 37">
                      <a:extLst>
                        <a:ext uri="{FF2B5EF4-FFF2-40B4-BE49-F238E27FC236}">
                          <a16:creationId xmlns:a16="http://schemas.microsoft.com/office/drawing/2014/main" id="{699B8BB0-B0EE-47F5-9B0D-7437E66E4E03}"/>
                        </a:ext>
                      </a:extLst>
                    </p:cNvPr>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7" name="CustomShape 38">
                      <a:extLst>
                        <a:ext uri="{FF2B5EF4-FFF2-40B4-BE49-F238E27FC236}">
                          <a16:creationId xmlns:a16="http://schemas.microsoft.com/office/drawing/2014/main" id="{73282513-8E5B-49D5-B153-EAD2CE2AA98A}"/>
                        </a:ext>
                      </a:extLst>
                    </p:cNvPr>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8" name="CustomShape 39">
                      <a:extLst>
                        <a:ext uri="{FF2B5EF4-FFF2-40B4-BE49-F238E27FC236}">
                          <a16:creationId xmlns:a16="http://schemas.microsoft.com/office/drawing/2014/main" id="{EBC02CC1-BEBE-4A8B-AAC4-C9FBB388A83E}"/>
                        </a:ext>
                      </a:extLst>
                    </p:cNvPr>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7" name="Group 40">
                <a:extLst>
                  <a:ext uri="{FF2B5EF4-FFF2-40B4-BE49-F238E27FC236}">
                    <a16:creationId xmlns:a16="http://schemas.microsoft.com/office/drawing/2014/main" id="{3DEC53C0-F37A-41E9-A754-A2105FC54C4A}"/>
                  </a:ext>
                </a:extLst>
              </p:cNvPr>
              <p:cNvGrpSpPr/>
              <p:nvPr/>
            </p:nvGrpSpPr>
            <p:grpSpPr>
              <a:xfrm>
                <a:off x="1635120" y="3817080"/>
                <a:ext cx="2047320" cy="511200"/>
                <a:chOff x="1635120" y="3817080"/>
                <a:chExt cx="2047320" cy="511200"/>
              </a:xfrm>
            </p:grpSpPr>
            <p:grpSp>
              <p:nvGrpSpPr>
                <p:cNvPr id="158" name="Group 41">
                  <a:extLst>
                    <a:ext uri="{FF2B5EF4-FFF2-40B4-BE49-F238E27FC236}">
                      <a16:creationId xmlns:a16="http://schemas.microsoft.com/office/drawing/2014/main" id="{B6361871-DF44-476E-B980-0B688312E885}"/>
                    </a:ext>
                  </a:extLst>
                </p:cNvPr>
                <p:cNvGrpSpPr/>
                <p:nvPr/>
              </p:nvGrpSpPr>
              <p:grpSpPr>
                <a:xfrm>
                  <a:off x="1635120" y="3817080"/>
                  <a:ext cx="2047320" cy="255240"/>
                  <a:chOff x="1635120" y="3817080"/>
                  <a:chExt cx="2047320" cy="255240"/>
                </a:xfrm>
              </p:grpSpPr>
              <p:sp>
                <p:nvSpPr>
                  <p:cNvPr id="169" name="CustomShape 42">
                    <a:extLst>
                      <a:ext uri="{FF2B5EF4-FFF2-40B4-BE49-F238E27FC236}">
                        <a16:creationId xmlns:a16="http://schemas.microsoft.com/office/drawing/2014/main" id="{BE2A42AF-4EA3-473B-A72E-DF9BBD5BB537}"/>
                      </a:ext>
                    </a:extLst>
                  </p:cNvPr>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0" name="CustomShape 43">
                    <a:extLst>
                      <a:ext uri="{FF2B5EF4-FFF2-40B4-BE49-F238E27FC236}">
                        <a16:creationId xmlns:a16="http://schemas.microsoft.com/office/drawing/2014/main" id="{041DEEA1-4629-4872-94AB-2EDDB93F4A63}"/>
                      </a:ext>
                    </a:extLst>
                  </p:cNvPr>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 name="Group 44">
                    <a:extLst>
                      <a:ext uri="{FF2B5EF4-FFF2-40B4-BE49-F238E27FC236}">
                        <a16:creationId xmlns:a16="http://schemas.microsoft.com/office/drawing/2014/main" id="{9B4E86B8-4571-4FF1-8D14-26E7D8D1A520}"/>
                      </a:ext>
                    </a:extLst>
                  </p:cNvPr>
                  <p:cNvGrpSpPr/>
                  <p:nvPr/>
                </p:nvGrpSpPr>
                <p:grpSpPr>
                  <a:xfrm>
                    <a:off x="2147040" y="3817080"/>
                    <a:ext cx="1535400" cy="255240"/>
                    <a:chOff x="2147040" y="3817080"/>
                    <a:chExt cx="1535400" cy="255240"/>
                  </a:xfrm>
                </p:grpSpPr>
                <p:sp>
                  <p:nvSpPr>
                    <p:cNvPr id="172" name="CustomShape 45">
                      <a:extLst>
                        <a:ext uri="{FF2B5EF4-FFF2-40B4-BE49-F238E27FC236}">
                          <a16:creationId xmlns:a16="http://schemas.microsoft.com/office/drawing/2014/main" id="{4F625C42-52A2-498B-AA12-4BCAD420C0D1}"/>
                        </a:ext>
                      </a:extLst>
                    </p:cNvPr>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 name="CustomShape 46">
                      <a:extLst>
                        <a:ext uri="{FF2B5EF4-FFF2-40B4-BE49-F238E27FC236}">
                          <a16:creationId xmlns:a16="http://schemas.microsoft.com/office/drawing/2014/main" id="{0364C005-415F-491F-8514-E41F28ED4B18}"/>
                        </a:ext>
                      </a:extLst>
                    </p:cNvPr>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 name="CustomShape 47">
                      <a:extLst>
                        <a:ext uri="{FF2B5EF4-FFF2-40B4-BE49-F238E27FC236}">
                          <a16:creationId xmlns:a16="http://schemas.microsoft.com/office/drawing/2014/main" id="{4D9184BF-099A-47E4-B37C-EBDCFB0A2F37}"/>
                        </a:ext>
                      </a:extLst>
                    </p:cNvPr>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 name="CustomShape 48">
                      <a:extLst>
                        <a:ext uri="{FF2B5EF4-FFF2-40B4-BE49-F238E27FC236}">
                          <a16:creationId xmlns:a16="http://schemas.microsoft.com/office/drawing/2014/main" id="{41892D77-BCA4-47E7-9F33-B2A6EA7A0D2D}"/>
                        </a:ext>
                      </a:extLst>
                    </p:cNvPr>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 name="CustomShape 49">
                      <a:extLst>
                        <a:ext uri="{FF2B5EF4-FFF2-40B4-BE49-F238E27FC236}">
                          <a16:creationId xmlns:a16="http://schemas.microsoft.com/office/drawing/2014/main" id="{C5A2204E-5332-4FE0-9806-D647AFD4A41D}"/>
                        </a:ext>
                      </a:extLst>
                    </p:cNvPr>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 name="CustomShape 50">
                      <a:extLst>
                        <a:ext uri="{FF2B5EF4-FFF2-40B4-BE49-F238E27FC236}">
                          <a16:creationId xmlns:a16="http://schemas.microsoft.com/office/drawing/2014/main" id="{6C238AE2-4570-463B-B3D4-5161C17222E1}"/>
                        </a:ext>
                      </a:extLst>
                    </p:cNvPr>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59" name="Group 51">
                  <a:extLst>
                    <a:ext uri="{FF2B5EF4-FFF2-40B4-BE49-F238E27FC236}">
                      <a16:creationId xmlns:a16="http://schemas.microsoft.com/office/drawing/2014/main" id="{77523094-F7B4-4299-8220-650B3E617307}"/>
                    </a:ext>
                  </a:extLst>
                </p:cNvPr>
                <p:cNvGrpSpPr/>
                <p:nvPr/>
              </p:nvGrpSpPr>
              <p:grpSpPr>
                <a:xfrm>
                  <a:off x="1635120" y="4073040"/>
                  <a:ext cx="2047320" cy="255240"/>
                  <a:chOff x="1635120" y="4073040"/>
                  <a:chExt cx="2047320" cy="255240"/>
                </a:xfrm>
              </p:grpSpPr>
              <p:sp>
                <p:nvSpPr>
                  <p:cNvPr id="160" name="CustomShape 52">
                    <a:extLst>
                      <a:ext uri="{FF2B5EF4-FFF2-40B4-BE49-F238E27FC236}">
                        <a16:creationId xmlns:a16="http://schemas.microsoft.com/office/drawing/2014/main" id="{EE9E2491-5816-4EAD-928E-82C536C3012E}"/>
                      </a:ext>
                    </a:extLst>
                  </p:cNvPr>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1" name="CustomShape 53">
                    <a:extLst>
                      <a:ext uri="{FF2B5EF4-FFF2-40B4-BE49-F238E27FC236}">
                        <a16:creationId xmlns:a16="http://schemas.microsoft.com/office/drawing/2014/main" id="{7C8742C1-DE72-4EBA-94C3-83A04BBE75AA}"/>
                      </a:ext>
                    </a:extLst>
                  </p:cNvPr>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62" name="Group 54">
                    <a:extLst>
                      <a:ext uri="{FF2B5EF4-FFF2-40B4-BE49-F238E27FC236}">
                        <a16:creationId xmlns:a16="http://schemas.microsoft.com/office/drawing/2014/main" id="{E0013B69-544F-4461-B02F-759034057659}"/>
                      </a:ext>
                    </a:extLst>
                  </p:cNvPr>
                  <p:cNvGrpSpPr/>
                  <p:nvPr/>
                </p:nvGrpSpPr>
                <p:grpSpPr>
                  <a:xfrm>
                    <a:off x="2147040" y="4073040"/>
                    <a:ext cx="1535400" cy="255240"/>
                    <a:chOff x="2147040" y="4073040"/>
                    <a:chExt cx="1535400" cy="255240"/>
                  </a:xfrm>
                </p:grpSpPr>
                <p:sp>
                  <p:nvSpPr>
                    <p:cNvPr id="163" name="CustomShape 55">
                      <a:extLst>
                        <a:ext uri="{FF2B5EF4-FFF2-40B4-BE49-F238E27FC236}">
                          <a16:creationId xmlns:a16="http://schemas.microsoft.com/office/drawing/2014/main" id="{BE754E62-8A26-4229-9C40-AE7E2BEE0EA2}"/>
                        </a:ext>
                      </a:extLst>
                    </p:cNvPr>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4" name="CustomShape 56">
                      <a:extLst>
                        <a:ext uri="{FF2B5EF4-FFF2-40B4-BE49-F238E27FC236}">
                          <a16:creationId xmlns:a16="http://schemas.microsoft.com/office/drawing/2014/main" id="{9DC74FAC-216A-4B28-B4FA-2A612AE4C851}"/>
                        </a:ext>
                      </a:extLst>
                    </p:cNvPr>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5" name="CustomShape 57">
                      <a:extLst>
                        <a:ext uri="{FF2B5EF4-FFF2-40B4-BE49-F238E27FC236}">
                          <a16:creationId xmlns:a16="http://schemas.microsoft.com/office/drawing/2014/main" id="{B0247E6A-74CC-451F-B774-1DFEBF4EB4AD}"/>
                        </a:ext>
                      </a:extLst>
                    </p:cNvPr>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6" name="CustomShape 58">
                      <a:extLst>
                        <a:ext uri="{FF2B5EF4-FFF2-40B4-BE49-F238E27FC236}">
                          <a16:creationId xmlns:a16="http://schemas.microsoft.com/office/drawing/2014/main" id="{75DBAB2C-FD3E-461B-9EB5-665D1AA86FF7}"/>
                        </a:ext>
                      </a:extLst>
                    </p:cNvPr>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7" name="CustomShape 59">
                      <a:extLst>
                        <a:ext uri="{FF2B5EF4-FFF2-40B4-BE49-F238E27FC236}">
                          <a16:creationId xmlns:a16="http://schemas.microsoft.com/office/drawing/2014/main" id="{50D5ED3D-7A2E-492B-9976-7BA6F2C69A62}"/>
                        </a:ext>
                      </a:extLst>
                    </p:cNvPr>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8" name="CustomShape 60">
                      <a:extLst>
                        <a:ext uri="{FF2B5EF4-FFF2-40B4-BE49-F238E27FC236}">
                          <a16:creationId xmlns:a16="http://schemas.microsoft.com/office/drawing/2014/main" id="{DFE0D650-4078-45C7-8576-2FD854BEFCEB}"/>
                        </a:ext>
                      </a:extLst>
                    </p:cNvPr>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25" name="Group 61">
              <a:extLst>
                <a:ext uri="{FF2B5EF4-FFF2-40B4-BE49-F238E27FC236}">
                  <a16:creationId xmlns:a16="http://schemas.microsoft.com/office/drawing/2014/main" id="{98318DC0-DE07-4C56-B124-E4B93344121D}"/>
                </a:ext>
              </a:extLst>
            </p:cNvPr>
            <p:cNvGrpSpPr/>
            <p:nvPr/>
          </p:nvGrpSpPr>
          <p:grpSpPr>
            <a:xfrm>
              <a:off x="1635120" y="4329000"/>
              <a:ext cx="2047320" cy="510840"/>
              <a:chOff x="1635120" y="4329000"/>
              <a:chExt cx="2047320" cy="510840"/>
            </a:xfrm>
          </p:grpSpPr>
          <p:grpSp>
            <p:nvGrpSpPr>
              <p:cNvPr id="136" name="Group 62">
                <a:extLst>
                  <a:ext uri="{FF2B5EF4-FFF2-40B4-BE49-F238E27FC236}">
                    <a16:creationId xmlns:a16="http://schemas.microsoft.com/office/drawing/2014/main" id="{870A001C-4D06-447E-8056-52443C93A7A6}"/>
                  </a:ext>
                </a:extLst>
              </p:cNvPr>
              <p:cNvGrpSpPr/>
              <p:nvPr/>
            </p:nvGrpSpPr>
            <p:grpSpPr>
              <a:xfrm>
                <a:off x="1635120" y="4329000"/>
                <a:ext cx="2047320" cy="255240"/>
                <a:chOff x="1635120" y="4329000"/>
                <a:chExt cx="2047320" cy="255240"/>
              </a:xfrm>
            </p:grpSpPr>
            <p:sp>
              <p:nvSpPr>
                <p:cNvPr id="147" name="CustomShape 63">
                  <a:extLst>
                    <a:ext uri="{FF2B5EF4-FFF2-40B4-BE49-F238E27FC236}">
                      <a16:creationId xmlns:a16="http://schemas.microsoft.com/office/drawing/2014/main" id="{5FAA0C3C-B6B1-4882-A3B3-8588CB2AF11F}"/>
                    </a:ext>
                  </a:extLst>
                </p:cNvPr>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 name="CustomShape 64">
                  <a:extLst>
                    <a:ext uri="{FF2B5EF4-FFF2-40B4-BE49-F238E27FC236}">
                      <a16:creationId xmlns:a16="http://schemas.microsoft.com/office/drawing/2014/main" id="{5DDBF536-710E-4BE1-AD74-6F17B79903F1}"/>
                    </a:ext>
                  </a:extLst>
                </p:cNvPr>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 name="Group 65">
                  <a:extLst>
                    <a:ext uri="{FF2B5EF4-FFF2-40B4-BE49-F238E27FC236}">
                      <a16:creationId xmlns:a16="http://schemas.microsoft.com/office/drawing/2014/main" id="{C575C6AC-5861-4A60-AB30-543F12BD4C99}"/>
                    </a:ext>
                  </a:extLst>
                </p:cNvPr>
                <p:cNvGrpSpPr/>
                <p:nvPr/>
              </p:nvGrpSpPr>
              <p:grpSpPr>
                <a:xfrm>
                  <a:off x="2147040" y="4329000"/>
                  <a:ext cx="1535400" cy="255240"/>
                  <a:chOff x="2147040" y="4329000"/>
                  <a:chExt cx="1535400" cy="255240"/>
                </a:xfrm>
              </p:grpSpPr>
              <p:sp>
                <p:nvSpPr>
                  <p:cNvPr id="150" name="CustomShape 66">
                    <a:extLst>
                      <a:ext uri="{FF2B5EF4-FFF2-40B4-BE49-F238E27FC236}">
                        <a16:creationId xmlns:a16="http://schemas.microsoft.com/office/drawing/2014/main" id="{4E2322E0-E124-4AD6-8C62-E5DDEB124E06}"/>
                      </a:ext>
                    </a:extLst>
                  </p:cNvPr>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 name="CustomShape 67">
                    <a:extLst>
                      <a:ext uri="{FF2B5EF4-FFF2-40B4-BE49-F238E27FC236}">
                        <a16:creationId xmlns:a16="http://schemas.microsoft.com/office/drawing/2014/main" id="{DFA9E6B0-D38D-418F-86E1-71ABC54D2437}"/>
                      </a:ext>
                    </a:extLst>
                  </p:cNvPr>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2" name="CustomShape 68">
                    <a:extLst>
                      <a:ext uri="{FF2B5EF4-FFF2-40B4-BE49-F238E27FC236}">
                        <a16:creationId xmlns:a16="http://schemas.microsoft.com/office/drawing/2014/main" id="{4501D5C9-16C2-47D6-97C5-553E511D87C8}"/>
                      </a:ext>
                    </a:extLst>
                  </p:cNvPr>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3" name="CustomShape 69">
                    <a:extLst>
                      <a:ext uri="{FF2B5EF4-FFF2-40B4-BE49-F238E27FC236}">
                        <a16:creationId xmlns:a16="http://schemas.microsoft.com/office/drawing/2014/main" id="{8DAF2B8D-4D7A-481C-B28B-052D6CB35BBD}"/>
                      </a:ext>
                    </a:extLst>
                  </p:cNvPr>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4" name="CustomShape 70">
                    <a:extLst>
                      <a:ext uri="{FF2B5EF4-FFF2-40B4-BE49-F238E27FC236}">
                        <a16:creationId xmlns:a16="http://schemas.microsoft.com/office/drawing/2014/main" id="{34BC8DE8-A766-45C5-8B2B-EECDB318F38E}"/>
                      </a:ext>
                    </a:extLst>
                  </p:cNvPr>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5" name="CustomShape 71">
                    <a:extLst>
                      <a:ext uri="{FF2B5EF4-FFF2-40B4-BE49-F238E27FC236}">
                        <a16:creationId xmlns:a16="http://schemas.microsoft.com/office/drawing/2014/main" id="{41EF09F0-14AD-4108-B718-833B4FD2938A}"/>
                      </a:ext>
                    </a:extLst>
                  </p:cNvPr>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37" name="Group 72">
                <a:extLst>
                  <a:ext uri="{FF2B5EF4-FFF2-40B4-BE49-F238E27FC236}">
                    <a16:creationId xmlns:a16="http://schemas.microsoft.com/office/drawing/2014/main" id="{DB3F6C20-546B-4BDC-ACDF-7D9CEE444C1E}"/>
                  </a:ext>
                </a:extLst>
              </p:cNvPr>
              <p:cNvGrpSpPr/>
              <p:nvPr/>
            </p:nvGrpSpPr>
            <p:grpSpPr>
              <a:xfrm>
                <a:off x="1635120" y="4584600"/>
                <a:ext cx="2047320" cy="255240"/>
                <a:chOff x="1635120" y="4584600"/>
                <a:chExt cx="2047320" cy="255240"/>
              </a:xfrm>
            </p:grpSpPr>
            <p:sp>
              <p:nvSpPr>
                <p:cNvPr id="138" name="CustomShape 73">
                  <a:extLst>
                    <a:ext uri="{FF2B5EF4-FFF2-40B4-BE49-F238E27FC236}">
                      <a16:creationId xmlns:a16="http://schemas.microsoft.com/office/drawing/2014/main" id="{B2DDF989-B65A-4DD8-A09B-5CB36375F403}"/>
                    </a:ext>
                  </a:extLst>
                </p:cNvPr>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9" name="CustomShape 74">
                  <a:extLst>
                    <a:ext uri="{FF2B5EF4-FFF2-40B4-BE49-F238E27FC236}">
                      <a16:creationId xmlns:a16="http://schemas.microsoft.com/office/drawing/2014/main" id="{92A12E01-3B9A-463E-B5E1-4B1EA4762AA5}"/>
                    </a:ext>
                  </a:extLst>
                </p:cNvPr>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0" name="Group 75">
                  <a:extLst>
                    <a:ext uri="{FF2B5EF4-FFF2-40B4-BE49-F238E27FC236}">
                      <a16:creationId xmlns:a16="http://schemas.microsoft.com/office/drawing/2014/main" id="{AC141AC2-4000-4656-B2B4-94ED4FF24451}"/>
                    </a:ext>
                  </a:extLst>
                </p:cNvPr>
                <p:cNvGrpSpPr/>
                <p:nvPr/>
              </p:nvGrpSpPr>
              <p:grpSpPr>
                <a:xfrm>
                  <a:off x="2147040" y="4584600"/>
                  <a:ext cx="1535400" cy="255240"/>
                  <a:chOff x="2147040" y="4584600"/>
                  <a:chExt cx="1535400" cy="255240"/>
                </a:xfrm>
              </p:grpSpPr>
              <p:sp>
                <p:nvSpPr>
                  <p:cNvPr id="141" name="CustomShape 76">
                    <a:extLst>
                      <a:ext uri="{FF2B5EF4-FFF2-40B4-BE49-F238E27FC236}">
                        <a16:creationId xmlns:a16="http://schemas.microsoft.com/office/drawing/2014/main" id="{9B83C177-7F18-4C4A-AEE7-6EFE363A4344}"/>
                      </a:ext>
                    </a:extLst>
                  </p:cNvPr>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2" name="CustomShape 77">
                    <a:extLst>
                      <a:ext uri="{FF2B5EF4-FFF2-40B4-BE49-F238E27FC236}">
                        <a16:creationId xmlns:a16="http://schemas.microsoft.com/office/drawing/2014/main" id="{D018CE7F-9395-4EE0-8B70-972305536551}"/>
                      </a:ext>
                    </a:extLst>
                  </p:cNvPr>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 name="CustomShape 78">
                    <a:extLst>
                      <a:ext uri="{FF2B5EF4-FFF2-40B4-BE49-F238E27FC236}">
                        <a16:creationId xmlns:a16="http://schemas.microsoft.com/office/drawing/2014/main" id="{B71A561F-8B20-4FD6-BDD3-A8F8DF869765}"/>
                      </a:ext>
                    </a:extLst>
                  </p:cNvPr>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 name="CustomShape 79">
                    <a:extLst>
                      <a:ext uri="{FF2B5EF4-FFF2-40B4-BE49-F238E27FC236}">
                        <a16:creationId xmlns:a16="http://schemas.microsoft.com/office/drawing/2014/main" id="{21803A6B-94C5-4363-AEC7-01E1E65465CD}"/>
                      </a:ext>
                    </a:extLst>
                  </p:cNvPr>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 name="CustomShape 80">
                    <a:extLst>
                      <a:ext uri="{FF2B5EF4-FFF2-40B4-BE49-F238E27FC236}">
                        <a16:creationId xmlns:a16="http://schemas.microsoft.com/office/drawing/2014/main" id="{87CEC4FA-DB78-4D59-82B6-5B1D8680B61A}"/>
                      </a:ext>
                    </a:extLst>
                  </p:cNvPr>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 name="CustomShape 81">
                    <a:extLst>
                      <a:ext uri="{FF2B5EF4-FFF2-40B4-BE49-F238E27FC236}">
                        <a16:creationId xmlns:a16="http://schemas.microsoft.com/office/drawing/2014/main" id="{1E2BA8C0-D07C-4916-9FD4-C978C8D2D04A}"/>
                      </a:ext>
                    </a:extLst>
                  </p:cNvPr>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26" name="Group 82">
              <a:extLst>
                <a:ext uri="{FF2B5EF4-FFF2-40B4-BE49-F238E27FC236}">
                  <a16:creationId xmlns:a16="http://schemas.microsoft.com/office/drawing/2014/main" id="{313F8940-3685-4047-9ECA-94D38BA050AC}"/>
                </a:ext>
              </a:extLst>
            </p:cNvPr>
            <p:cNvGrpSpPr/>
            <p:nvPr/>
          </p:nvGrpSpPr>
          <p:grpSpPr>
            <a:xfrm>
              <a:off x="1635120" y="4840560"/>
              <a:ext cx="2047320" cy="255240"/>
              <a:chOff x="1635120" y="4840560"/>
              <a:chExt cx="2047320" cy="255240"/>
            </a:xfrm>
          </p:grpSpPr>
          <p:sp>
            <p:nvSpPr>
              <p:cNvPr id="127" name="CustomShape 83">
                <a:extLst>
                  <a:ext uri="{FF2B5EF4-FFF2-40B4-BE49-F238E27FC236}">
                    <a16:creationId xmlns:a16="http://schemas.microsoft.com/office/drawing/2014/main" id="{2453C766-5DE6-4C44-95C3-F9025007F6D5}"/>
                  </a:ext>
                </a:extLst>
              </p:cNvPr>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8" name="CustomShape 84">
                <a:extLst>
                  <a:ext uri="{FF2B5EF4-FFF2-40B4-BE49-F238E27FC236}">
                    <a16:creationId xmlns:a16="http://schemas.microsoft.com/office/drawing/2014/main" id="{5633A4C0-D0EC-4204-83B4-69E2BDD60C77}"/>
                  </a:ext>
                </a:extLst>
              </p:cNvPr>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29" name="Group 85">
                <a:extLst>
                  <a:ext uri="{FF2B5EF4-FFF2-40B4-BE49-F238E27FC236}">
                    <a16:creationId xmlns:a16="http://schemas.microsoft.com/office/drawing/2014/main" id="{E1317D1E-C9BB-4943-B14D-F452756ECE44}"/>
                  </a:ext>
                </a:extLst>
              </p:cNvPr>
              <p:cNvGrpSpPr/>
              <p:nvPr/>
            </p:nvGrpSpPr>
            <p:grpSpPr>
              <a:xfrm>
                <a:off x="2147040" y="4840560"/>
                <a:ext cx="1535400" cy="255240"/>
                <a:chOff x="2147040" y="4840560"/>
                <a:chExt cx="1535400" cy="255240"/>
              </a:xfrm>
            </p:grpSpPr>
            <p:sp>
              <p:nvSpPr>
                <p:cNvPr id="130" name="CustomShape 86">
                  <a:extLst>
                    <a:ext uri="{FF2B5EF4-FFF2-40B4-BE49-F238E27FC236}">
                      <a16:creationId xmlns:a16="http://schemas.microsoft.com/office/drawing/2014/main" id="{1C1848C0-DCB9-40B9-B64A-290F8EC8BEB3}"/>
                    </a:ext>
                  </a:extLst>
                </p:cNvPr>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1" name="CustomShape 87">
                  <a:extLst>
                    <a:ext uri="{FF2B5EF4-FFF2-40B4-BE49-F238E27FC236}">
                      <a16:creationId xmlns:a16="http://schemas.microsoft.com/office/drawing/2014/main" id="{5B4B3F3F-0588-4B43-97EA-7BA169AD5498}"/>
                    </a:ext>
                  </a:extLst>
                </p:cNvPr>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2" name="CustomShape 88">
                  <a:extLst>
                    <a:ext uri="{FF2B5EF4-FFF2-40B4-BE49-F238E27FC236}">
                      <a16:creationId xmlns:a16="http://schemas.microsoft.com/office/drawing/2014/main" id="{AC1E3496-353B-455D-8076-27BD5536F3DB}"/>
                    </a:ext>
                  </a:extLst>
                </p:cNvPr>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3" name="CustomShape 89">
                  <a:extLst>
                    <a:ext uri="{FF2B5EF4-FFF2-40B4-BE49-F238E27FC236}">
                      <a16:creationId xmlns:a16="http://schemas.microsoft.com/office/drawing/2014/main" id="{0918C327-80D0-43EF-81BB-674CDD11DBAF}"/>
                    </a:ext>
                  </a:extLst>
                </p:cNvPr>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4" name="CustomShape 90">
                  <a:extLst>
                    <a:ext uri="{FF2B5EF4-FFF2-40B4-BE49-F238E27FC236}">
                      <a16:creationId xmlns:a16="http://schemas.microsoft.com/office/drawing/2014/main" id="{E386ACB9-B0E1-4F16-809F-6334D536DA4F}"/>
                    </a:ext>
                  </a:extLst>
                </p:cNvPr>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5" name="CustomShape 91">
                  <a:extLst>
                    <a:ext uri="{FF2B5EF4-FFF2-40B4-BE49-F238E27FC236}">
                      <a16:creationId xmlns:a16="http://schemas.microsoft.com/office/drawing/2014/main" id="{56013D90-569F-4A3C-B9CD-6F9DAF660F22}"/>
                    </a:ext>
                  </a:extLst>
                </p:cNvPr>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98" name="CustomShape 92">
            <a:extLst>
              <a:ext uri="{FF2B5EF4-FFF2-40B4-BE49-F238E27FC236}">
                <a16:creationId xmlns:a16="http://schemas.microsoft.com/office/drawing/2014/main" id="{B3BAAABB-7ED7-46BF-93F7-526E2DC93252}"/>
              </a:ext>
            </a:extLst>
          </p:cNvPr>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99" name="CustomShape 93">
            <a:extLst>
              <a:ext uri="{FF2B5EF4-FFF2-40B4-BE49-F238E27FC236}">
                <a16:creationId xmlns:a16="http://schemas.microsoft.com/office/drawing/2014/main" id="{7C62898D-643E-4C27-9642-248B0C580C7B}"/>
              </a:ext>
            </a:extLst>
          </p:cNvPr>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200" name="Group 94">
            <a:extLst>
              <a:ext uri="{FF2B5EF4-FFF2-40B4-BE49-F238E27FC236}">
                <a16:creationId xmlns:a16="http://schemas.microsoft.com/office/drawing/2014/main" id="{98AA0F8F-729D-4BBD-A475-E5FA8377708A}"/>
              </a:ext>
            </a:extLst>
          </p:cNvPr>
          <p:cNvGrpSpPr/>
          <p:nvPr/>
        </p:nvGrpSpPr>
        <p:grpSpPr>
          <a:xfrm>
            <a:off x="2156400" y="4063680"/>
            <a:ext cx="1083600" cy="494640"/>
            <a:chOff x="2156400" y="4063680"/>
            <a:chExt cx="1083600" cy="494640"/>
          </a:xfrm>
        </p:grpSpPr>
        <p:sp>
          <p:nvSpPr>
            <p:cNvPr id="201" name="CustomShape 95">
              <a:extLst>
                <a:ext uri="{FF2B5EF4-FFF2-40B4-BE49-F238E27FC236}">
                  <a16:creationId xmlns:a16="http://schemas.microsoft.com/office/drawing/2014/main" id="{EBB04EE3-95EC-46B5-AC96-94FD807739F0}"/>
                </a:ext>
              </a:extLst>
            </p:cNvPr>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202" name="CustomShape 96">
              <a:extLst>
                <a:ext uri="{FF2B5EF4-FFF2-40B4-BE49-F238E27FC236}">
                  <a16:creationId xmlns:a16="http://schemas.microsoft.com/office/drawing/2014/main" id="{555A3AB4-A5A9-48A1-98A6-7FCBD013D47C}"/>
                </a:ext>
              </a:extLst>
            </p:cNvPr>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203" name="CustomShape 97">
            <a:extLst>
              <a:ext uri="{FF2B5EF4-FFF2-40B4-BE49-F238E27FC236}">
                <a16:creationId xmlns:a16="http://schemas.microsoft.com/office/drawing/2014/main" id="{F612D11A-1FA7-43E0-B41C-A5F50A7A81DF}"/>
              </a:ext>
            </a:extLst>
          </p:cNvPr>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204" name="Line 98">
            <a:extLst>
              <a:ext uri="{FF2B5EF4-FFF2-40B4-BE49-F238E27FC236}">
                <a16:creationId xmlns:a16="http://schemas.microsoft.com/office/drawing/2014/main" id="{AFE026F9-09C8-4A37-869C-9A2078B58F28}"/>
              </a:ext>
            </a:extLst>
          </p:cNvPr>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205" name="CustomShape 99">
            <a:extLst>
              <a:ext uri="{FF2B5EF4-FFF2-40B4-BE49-F238E27FC236}">
                <a16:creationId xmlns:a16="http://schemas.microsoft.com/office/drawing/2014/main" id="{87E56558-E090-409D-8AEC-A679D3AAB9B1}"/>
              </a:ext>
            </a:extLst>
          </p:cNvPr>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206" name="Line 100">
            <a:extLst>
              <a:ext uri="{FF2B5EF4-FFF2-40B4-BE49-F238E27FC236}">
                <a16:creationId xmlns:a16="http://schemas.microsoft.com/office/drawing/2014/main" id="{E6F3013C-1BA3-420D-B5D2-8D2473B3BB9F}"/>
              </a:ext>
            </a:extLst>
          </p:cNvPr>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7" name="Line 101">
            <a:extLst>
              <a:ext uri="{FF2B5EF4-FFF2-40B4-BE49-F238E27FC236}">
                <a16:creationId xmlns:a16="http://schemas.microsoft.com/office/drawing/2014/main" id="{8F9D5CC8-5378-40B6-84B8-3F345869427E}"/>
              </a:ext>
            </a:extLst>
          </p:cNvPr>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8" name="CustomShape 102">
            <a:extLst>
              <a:ext uri="{FF2B5EF4-FFF2-40B4-BE49-F238E27FC236}">
                <a16:creationId xmlns:a16="http://schemas.microsoft.com/office/drawing/2014/main" id="{D126AA49-2ABF-460D-8C9D-DA94DFC15B43}"/>
              </a:ext>
            </a:extLst>
          </p:cNvPr>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209" name="CustomShape 103">
            <a:extLst>
              <a:ext uri="{FF2B5EF4-FFF2-40B4-BE49-F238E27FC236}">
                <a16:creationId xmlns:a16="http://schemas.microsoft.com/office/drawing/2014/main" id="{3809F400-BC95-4116-9FD5-22F8F04A3D9D}"/>
              </a:ext>
            </a:extLst>
          </p:cNvPr>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10" name="CustomShape 104">
            <a:extLst>
              <a:ext uri="{FF2B5EF4-FFF2-40B4-BE49-F238E27FC236}">
                <a16:creationId xmlns:a16="http://schemas.microsoft.com/office/drawing/2014/main" id="{6E805C00-B684-40C5-BBAA-9F06B8B9540A}"/>
              </a:ext>
            </a:extLst>
          </p:cNvPr>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additive="repl">
                                        <p:cTn id="19" dur="500"/>
                                        <p:tgtEl>
                                          <p:spTgt spid="203"/>
                                        </p:tgtEl>
                                      </p:cBhvr>
                                    </p:animEffect>
                                  </p:childTnLst>
                                </p:cTn>
                              </p:par>
                              <p:par>
                                <p:cTn id="20" presetID="10" presetClass="entr"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par>
                                <p:cTn id="23" presetID="10" presetClass="entr"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additive="repl">
                                        <p:cTn id="25" dur="500"/>
                                        <p:tgtEl>
                                          <p:spTgt spid="208"/>
                                        </p:tgtEl>
                                      </p:cBhvr>
                                    </p:animEffect>
                                  </p:childTnLst>
                                </p:cTn>
                              </p:par>
                              <p:par>
                                <p:cTn id="26" presetID="10" presetClass="entr" fill="hold"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additive="repl">
                                        <p:cTn id="28" dur="500"/>
                                        <p:tgtEl>
                                          <p:spTgt spid="210"/>
                                        </p:tgtEl>
                                      </p:cBhvr>
                                    </p:animEffect>
                                  </p:childTnLst>
                                </p:cTn>
                              </p:par>
                              <p:par>
                                <p:cTn id="29" presetID="10" presetClass="entr"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additive="repl">
                                        <p:cTn id="31" dur="500"/>
                                        <p:tgtEl>
                                          <p:spTgt spid="2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additive="repl">
                                        <p:cTn id="36" dur="500"/>
                                        <p:tgtEl>
                                          <p:spTgt spid="207"/>
                                        </p:tgtEl>
                                      </p:cBhvr>
                                    </p:animEffect>
                                  </p:childTnLst>
                                </p:cTn>
                              </p:par>
                              <p:par>
                                <p:cTn id="37" presetID="10" presetClass="entr"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additive="repl">
                                        <p:cTn id="39" dur="500"/>
                                        <p:tgtEl>
                                          <p:spTgt spid="206"/>
                                        </p:tgtEl>
                                      </p:cBhvr>
                                    </p:animEffect>
                                  </p:childTnLst>
                                </p:cTn>
                              </p:par>
                              <p:par>
                                <p:cTn id="40" presetID="10" presetClass="entr" fill="hold"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additive="repl">
                                        <p:cTn id="42" dur="500"/>
                                        <p:tgtEl>
                                          <p:spTgt spid="205"/>
                                        </p:tgtEl>
                                      </p:cBhvr>
                                    </p:animEffect>
                                  </p:childTnLst>
                                </p:cTn>
                              </p:par>
                              <p:par>
                                <p:cTn id="43" presetID="10" presetClass="entr"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additive="repl">
                                        <p:cTn id="45" dur="500"/>
                                        <p:tgtEl>
                                          <p:spTgt spid="200"/>
                                        </p:tgtEl>
                                      </p:cBhvr>
                                    </p:animEffect>
                                  </p:childTnLst>
                                </p:cTn>
                              </p:par>
                              <p:par>
                                <p:cTn id="46" presetID="10" presetClass="entr" fill="hold"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additive="repl">
                                        <p:cTn id="48" dur="500"/>
                                        <p:tgtEl>
                                          <p:spTgt spid="199"/>
                                        </p:tgtEl>
                                      </p:cBhvr>
                                    </p:animEffect>
                                  </p:childTnLst>
                                </p:cTn>
                              </p:par>
                              <p:par>
                                <p:cTn id="49" presetID="10" presetClass="entr"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additive="repl">
                                        <p:cTn id="5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工作项同步</a:t>
            </a:r>
            <a:endParaRPr lang="en-US" altLang="zh-CN" sz="32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Work-Item Synchronization</a:t>
            </a:r>
            <a:endParaRPr lang="en-US" sz="2400" b="0" strike="noStrike" spc="-1" dirty="0">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endParaRPr lang="en-US" sz="3200" b="0" strike="noStrike" spc="-1" dirty="0">
              <a:latin typeface="Arial"/>
            </a:endParaRPr>
          </a:p>
          <a:p>
            <a:pPr marL="457200">
              <a:lnSpc>
                <a:spcPct val="100000"/>
              </a:lnSpc>
              <a:spcBef>
                <a:spcPts val="680"/>
              </a:spcBef>
            </a:pPr>
            <a:r>
              <a:rPr lang="en-US" sz="3400" b="1" strike="noStrike" spc="-1" dirty="0">
                <a:solidFill>
                  <a:srgbClr val="C0504D"/>
                </a:solidFill>
                <a:latin typeface="Courier New Bold"/>
              </a:rPr>
              <a:t>void</a:t>
            </a:r>
            <a:r>
              <a:rPr lang="en-US" sz="3400" b="1" strike="noStrike" spc="-1" dirty="0">
                <a:solidFill>
                  <a:srgbClr val="000000"/>
                </a:solidFill>
                <a:latin typeface="Courier New Bold"/>
              </a:rPr>
              <a:t> </a:t>
            </a:r>
            <a:r>
              <a:rPr lang="en-US" sz="3400" b="1" strike="noStrike" spc="-1" dirty="0">
                <a:solidFill>
                  <a:srgbClr val="8064A2"/>
                </a:solidFill>
                <a:latin typeface="Courier New Bold"/>
              </a:rPr>
              <a:t>barrier</a:t>
            </a:r>
            <a:r>
              <a:rPr lang="en-US" sz="3400" b="1" strike="noStrike" spc="-1" dirty="0">
                <a:solidFill>
                  <a:srgbClr val="000000"/>
                </a:solidFill>
                <a:latin typeface="Courier New Bold"/>
              </a:rPr>
              <a:t>()</a:t>
            </a:r>
            <a:endParaRPr lang="en-US" sz="3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使用可选参数（</a:t>
            </a:r>
            <a:r>
              <a:rPr lang="en-US" altLang="zh-CN" sz="2800" b="0" strike="noStrike" spc="-1" dirty="0">
                <a:solidFill>
                  <a:srgbClr val="000000"/>
                </a:solidFill>
                <a:latin typeface="Trebuchet MS"/>
              </a:rPr>
              <a:t>optional flags</a:t>
            </a:r>
            <a:r>
              <a:rPr lang="zh-CN" alt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0" strike="noStrike" spc="-1" dirty="0">
                <a:solidFill>
                  <a:srgbClr val="8064A2"/>
                </a:solidFill>
                <a:latin typeface="Trebuchet MS"/>
              </a:rPr>
              <a:t>CLK_LOCAL_MEM_FENCE</a:t>
            </a:r>
            <a:r>
              <a:rPr lang="en-US" sz="2800" b="0" strike="noStrike" spc="-1" dirty="0">
                <a:solidFill>
                  <a:srgbClr val="000000"/>
                </a:solidFill>
                <a:latin typeface="Trebuchet MS"/>
              </a:rPr>
              <a:t> and/or </a:t>
            </a:r>
            <a:r>
              <a:rPr lang="en-US" sz="2800" b="0" strike="noStrike" spc="-1" dirty="0">
                <a:solidFill>
                  <a:srgbClr val="8064A2"/>
                </a:solidFill>
                <a:latin typeface="Trebuchet MS"/>
              </a:rPr>
              <a:t>CLK_GLOBAL_MEM_FENCE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）遇到了一个屏障函数</a:t>
            </a:r>
            <a:r>
              <a:rPr lang="en-US" altLang="zh-CN"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，就要等到所在工作组（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a:t>
            </a:r>
            <a:r>
              <a:rPr lang="zh-CN" altLang="en-US" sz="2800" spc="-1" dirty="0">
                <a:solidFill>
                  <a:srgbClr val="000000"/>
                </a:solidFill>
                <a:latin typeface="Trebuchet MS"/>
              </a:rPr>
              <a:t>内所有的工作项都达到这个屏障函数，然后才继续执行。</a:t>
            </a:r>
            <a:endParaRPr lang="en-US" sz="2800" b="0" strike="noStrike" spc="-1" dirty="0">
              <a:latin typeface="Arial"/>
            </a:endParaRPr>
          </a:p>
          <a:p>
            <a:pPr marL="743040" lvl="1" indent="-285120">
              <a:lnSpc>
                <a:spcPct val="100000"/>
              </a:lnSpc>
              <a:spcBef>
                <a:spcPts val="680"/>
              </a:spcBef>
              <a:buClr>
                <a:srgbClr val="C0504D"/>
              </a:buClr>
              <a:buFont typeface="Arial"/>
              <a:buChar char="–"/>
            </a:pPr>
            <a:r>
              <a:rPr lang="zh-CN" altLang="en-US" sz="2800" b="0" strike="noStrike" spc="-1" dirty="0">
                <a:solidFill>
                  <a:srgbClr val="C0504D"/>
                </a:solidFill>
                <a:latin typeface="Trebuchet MS"/>
              </a:rPr>
              <a:t>推论 </a:t>
            </a:r>
            <a:r>
              <a:rPr lang="en-US" sz="2800" b="0" strike="noStrike" spc="-1" dirty="0">
                <a:solidFill>
                  <a:srgbClr val="C0504D"/>
                </a:solidFill>
                <a:latin typeface="Trebuchet MS"/>
              </a:rPr>
              <a:t>Corollary</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如果在一个分支内有屏障函数</a:t>
            </a:r>
            <a:r>
              <a:rPr lang="en-US"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那么如果有下面的情况中的任意一个，这个</a:t>
            </a:r>
            <a:r>
              <a:rPr lang="zh-CN" altLang="en-US" sz="3400" spc="-1" dirty="0">
                <a:solidFill>
                  <a:srgbClr val="C0504D"/>
                </a:solidFill>
                <a:latin typeface="Trebuchet MS"/>
              </a:rPr>
              <a:t>分支必须</a:t>
            </a:r>
            <a:r>
              <a:rPr lang="en-US" sz="3400" spc="-1" dirty="0">
                <a:solidFill>
                  <a:srgbClr val="C0504D"/>
                </a:solidFill>
                <a:latin typeface="Trebuchet MS"/>
              </a:rPr>
              <a:t> </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519"/>
              </a:spcBef>
              <a:buClr>
                <a:srgbClr val="C0504D"/>
              </a:buClr>
              <a:buFont typeface="Arial"/>
              <a:buChar char="•"/>
            </a:pPr>
            <a:r>
              <a:rPr lang="zh-CN" altLang="en-US" sz="2400" spc="-1" dirty="0">
                <a:solidFill>
                  <a:srgbClr val="000000"/>
                </a:solidFill>
                <a:latin typeface="Trebuchet MS"/>
              </a:rPr>
              <a:t>被工作组中的</a:t>
            </a:r>
            <a:r>
              <a:rPr lang="zh-CN" altLang="en-US" sz="2600" spc="-1" dirty="0">
                <a:solidFill>
                  <a:srgbClr val="C0504D"/>
                </a:solidFill>
                <a:latin typeface="Trebuchet MS"/>
              </a:rPr>
              <a:t>所有</a:t>
            </a:r>
            <a:r>
              <a:rPr lang="zh-CN" altLang="en-US" sz="2400" spc="-1" dirty="0">
                <a:solidFill>
                  <a:srgbClr val="000000"/>
                </a:solidFill>
                <a:latin typeface="Trebuchet MS"/>
              </a:rPr>
              <a:t>工作项所选择，或者</a:t>
            </a:r>
            <a:endParaRPr lang="en-US" sz="2400" b="0" strike="noStrike" spc="-1" dirty="0">
              <a:latin typeface="Arial"/>
            </a:endParaRPr>
          </a:p>
          <a:p>
            <a:pPr marL="1143000" lvl="2" indent="-227880">
              <a:lnSpc>
                <a:spcPct val="100000"/>
              </a:lnSpc>
              <a:spcBef>
                <a:spcPts val="519"/>
              </a:spcBef>
              <a:buClr>
                <a:srgbClr val="C0504D"/>
              </a:buClr>
              <a:buFont typeface="Arial"/>
              <a:buChar char="•"/>
            </a:pPr>
            <a:r>
              <a:rPr lang="zh-CN" altLang="en-US" sz="2600" b="0" strike="noStrike" spc="-1" dirty="0">
                <a:solidFill>
                  <a:srgbClr val="C0504D"/>
                </a:solidFill>
                <a:latin typeface="Trebuchet MS"/>
              </a:rPr>
              <a:t>不被</a:t>
            </a:r>
            <a:r>
              <a:rPr lang="zh-CN" altLang="en-US" sz="2400" b="0" strike="noStrike" spc="-1" dirty="0">
                <a:solidFill>
                  <a:srgbClr val="000000"/>
                </a:solidFill>
                <a:latin typeface="Trebuchet MS"/>
              </a:rPr>
              <a:t>工作组中的任何工作项所选择</a:t>
            </a:r>
            <a:endParaRPr lang="en-US" altLang="zh-CN" sz="2400" b="0" strike="noStrike" spc="-1" dirty="0">
              <a:solidFill>
                <a:srgbClr val="000000"/>
              </a:solidFill>
              <a:latin typeface="Trebuchet MS"/>
            </a:endParaRPr>
          </a:p>
          <a:p>
            <a:pPr marL="915120" lvl="2">
              <a:lnSpc>
                <a:spcPct val="100000"/>
              </a:lnSpc>
              <a:spcBef>
                <a:spcPts val="519"/>
              </a:spcBef>
              <a:buClr>
                <a:srgbClr val="C0504D"/>
              </a:buClr>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工作组之间</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不保证一个工作组相对于另外的某个工作组在何时何处执行</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8064A2"/>
                </a:solidFill>
                <a:latin typeface="Trebuchet MS"/>
              </a:rPr>
              <a:t>C</a:t>
            </a:r>
            <a:r>
              <a:rPr lang="zh-CN" altLang="en-US" sz="2800" b="0" strike="noStrike" spc="-1" dirty="0">
                <a:solidFill>
                  <a:srgbClr val="8064A2"/>
                </a:solidFill>
                <a:latin typeface="Trebuchet MS"/>
              </a:rPr>
              <a:t>两个不同的工作组之间不能交换数据，也不能有像内存屏障（</a:t>
            </a:r>
            <a:r>
              <a:rPr lang="en-US" altLang="zh-CN" sz="2800" b="0" strike="noStrike" spc="-1" dirty="0">
                <a:solidFill>
                  <a:srgbClr val="8064A2"/>
                </a:solidFill>
                <a:latin typeface="Trebuchet MS"/>
              </a:rPr>
              <a:t>barrier</a:t>
            </a:r>
            <a:r>
              <a:rPr lang="zh-CN" altLang="en-US" sz="2800" b="0" strike="noStrike" spc="-1" dirty="0">
                <a:solidFill>
                  <a:srgbClr val="8064A2"/>
                </a:solidFill>
                <a:latin typeface="Trebuchet MS"/>
              </a:rPr>
              <a:t>）这样的同步（</a:t>
            </a:r>
            <a:r>
              <a:rPr lang="en-US" altLang="zh-CN" sz="2800" b="0" strike="noStrike" spc="-1" dirty="0">
                <a:solidFill>
                  <a:srgbClr val="8064A2"/>
                </a:solidFill>
                <a:latin typeface="Trebuchet MS"/>
              </a:rPr>
              <a:t>synchronization</a:t>
            </a:r>
            <a:r>
              <a:rPr lang="zh-CN" altLang="en-US" sz="2800" b="0" strike="noStrike" spc="-1" dirty="0">
                <a:solidFill>
                  <a:srgbClr val="8064A2"/>
                </a:solidFill>
                <a:latin typeface="Trebuchet MS"/>
              </a:rPr>
              <a:t>）（这一特性非常关键）</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zh-CN" altLang="en-US" sz="2800" b="0" strike="noStrike" spc="-1" dirty="0">
                <a:solidFill>
                  <a:srgbClr val="C0504D"/>
                </a:solidFill>
                <a:latin typeface="Trebuchet MS"/>
              </a:rPr>
              <a:t>唯一的解决方法：完成核函数数然后启动另一个核函数（</a:t>
            </a:r>
            <a:r>
              <a:rPr lang="en-US" altLang="zh-CN" sz="2800" b="0" strike="noStrike" spc="-1" dirty="0">
                <a:solidFill>
                  <a:srgbClr val="C0504D"/>
                </a:solidFill>
                <a:latin typeface="Trebuchet MS"/>
              </a:rPr>
              <a:t>kernel</a:t>
            </a:r>
            <a:r>
              <a:rPr lang="zh-CN" altLang="en-US" sz="2800" b="0" strike="noStrike" spc="-1" dirty="0">
                <a:solidFill>
                  <a:srgbClr val="C0504D"/>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813" name="CustomShape 3"/>
          <p:cNvSpPr/>
          <p:nvPr/>
        </p:nvSpPr>
        <p:spPr>
          <a:xfrm>
            <a:off x="4774517" y="847080"/>
            <a:ext cx="4129036"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确保局部内存或者全局内存浓重的内存操作具有正确顺序</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刷新或者队列一个内存围栏（</a:t>
            </a:r>
            <a:r>
              <a:rPr lang="en-US" altLang="zh-CN" spc="-1" dirty="0">
                <a:solidFill>
                  <a:srgbClr val="4F81BD"/>
                </a:solidFill>
                <a:latin typeface="Trebuchet MS"/>
              </a:rPr>
              <a:t> memory fence </a:t>
            </a:r>
            <a:r>
              <a:rPr lang="zh-CN" altLang="en-US" sz="1800" b="0" strike="noStrike" spc="-1" dirty="0">
                <a:solidFill>
                  <a:srgbClr val="4F81BD"/>
                </a:solidFill>
                <a:latin typeface="Trebuchet MS"/>
                <a:ea typeface="DejaVu Sans"/>
              </a:rPr>
              <a:t>）</a:t>
            </a:r>
            <a:r>
              <a:rPr lang="en-US" sz="1800" b="0" strike="noStrike" spc="-1" dirty="0">
                <a:solidFill>
                  <a:srgbClr val="4F81BD"/>
                </a:solidFill>
                <a:latin typeface="Trebuchet MS"/>
                <a:ea typeface="DejaVu Sans"/>
              </a:rPr>
              <a:t>)</a:t>
            </a:r>
            <a:endParaRPr lang="en-US" sz="1800" b="0" strike="noStrike" spc="-1" dirty="0">
              <a:latin typeface="Arial"/>
            </a:endParaRPr>
          </a:p>
        </p:txBody>
      </p:sp>
      <p:sp>
        <p:nvSpPr>
          <p:cNvPr id="1814" name="CustomShape 4"/>
          <p:cNvSpPr/>
          <p:nvPr/>
        </p:nvSpPr>
        <p:spPr>
          <a:xfrm flipH="1">
            <a:off x="3804446" y="1760040"/>
            <a:ext cx="2458473" cy="498344"/>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什么地方需要同步（</a:t>
            </a:r>
            <a:r>
              <a:rPr lang="en-US" altLang="zh-CN" sz="4400" spc="-1" dirty="0">
                <a:solidFill>
                  <a:srgbClr val="000000"/>
                </a:solidFill>
                <a:latin typeface="Trebuchet MS"/>
              </a:rPr>
              <a:t> synchronization </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a:t>
            </a:r>
            <a:endParaRPr lang="en-US" sz="4400" b="0" strike="noStrike" spc="-1" dirty="0">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设想</a:t>
            </a:r>
            <a:r>
              <a:rPr lang="zh-CN" altLang="en-US" sz="3200" spc="-1" dirty="0">
                <a:solidFill>
                  <a:srgbClr val="000000"/>
                </a:solidFill>
                <a:latin typeface="Trebuchet MS"/>
              </a:rPr>
              <a:t>一个归约过程</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将</a:t>
            </a:r>
            <a:r>
              <a:rPr lang="zh-CN" altLang="en-US" sz="3200" spc="-1" dirty="0">
                <a:solidFill>
                  <a:srgbClr val="000000"/>
                </a:solidFill>
                <a:latin typeface="Trebuchet MS"/>
              </a:rPr>
              <a:t>一系列数值归约成</a:t>
            </a:r>
            <a:r>
              <a:rPr lang="zh-CN" altLang="en-US" sz="3200" b="0" strike="noStrike" spc="-1" dirty="0">
                <a:solidFill>
                  <a:srgbClr val="000000"/>
                </a:solidFill>
                <a:latin typeface="Trebuchet MS"/>
              </a:rPr>
              <a:t>一个单独的值</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例如求一个数组中所有元素的和</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顺序编码（</a:t>
            </a:r>
            <a:r>
              <a:rPr lang="en-US" altLang="zh-CN" sz="3200" spc="-1" dirty="0">
                <a:solidFill>
                  <a:srgbClr val="000000"/>
                </a:solidFill>
                <a:latin typeface="Trebuchet MS"/>
              </a:rPr>
              <a:t>Sequential code</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C0504D"/>
                </a:solidFill>
                <a:latin typeface="Courier New Bold"/>
                <a:ea typeface="DejaVu Sans"/>
              </a:rPr>
              <a:t>int </a:t>
            </a:r>
            <a:r>
              <a:rPr lang="en-US" sz="2400" b="1" strike="noStrike" spc="-1" dirty="0">
                <a:solidFill>
                  <a:srgbClr val="17375E"/>
                </a:solidFill>
                <a:latin typeface="Courier New Bold"/>
                <a:ea typeface="DejaVu Sans"/>
              </a:rPr>
              <a:t>reduce</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a:solidFill>
                  <a:srgbClr val="000000"/>
                </a:solidFill>
                <a:latin typeface="Courier New Bold"/>
                <a:ea typeface="DejaVu Sans"/>
              </a:rPr>
              <a:t>*A)</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int</a:t>
            </a:r>
            <a:r>
              <a:rPr lang="en-US" sz="2400" b="1" strike="noStrike" spc="-1" dirty="0">
                <a:solidFill>
                  <a:srgbClr val="000000"/>
                </a:solidFill>
                <a:latin typeface="Courier New Bold"/>
                <a:ea typeface="DejaVu Sans"/>
              </a:rPr>
              <a:t> sum = 0;</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for </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0;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&lt;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sum += A[</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return</a:t>
            </a:r>
            <a:r>
              <a:rPr lang="en-US" sz="2400" b="1" strike="noStrike" spc="-1" dirty="0">
                <a:solidFill>
                  <a:srgbClr val="000000"/>
                </a:solidFill>
                <a:latin typeface="Courier New Bold"/>
                <a:ea typeface="DejaVu Sans"/>
              </a:rPr>
              <a:t> sum;</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简单的并行归约（</a:t>
            </a:r>
            <a:r>
              <a:rPr lang="en-US" altLang="zh-CN" sz="3200" spc="-1" dirty="0">
                <a:solidFill>
                  <a:srgbClr val="000000"/>
                </a:solidFill>
                <a:latin typeface="Trebuchet MS"/>
              </a:rPr>
              <a:t>parallel reduction</a:t>
            </a:r>
            <a:r>
              <a:rPr lang="zh-CN" altLang="en-US" sz="3200" spc="-1" dirty="0">
                <a:solidFill>
                  <a:srgbClr val="000000"/>
                </a:solidFill>
                <a:latin typeface="Trebuchet MS"/>
              </a:rPr>
              <a:t>）</a:t>
            </a:r>
            <a:endParaRPr lang="en-US" sz="3200" b="0" strike="noStrike" spc="-1" dirty="0">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一个归约过程可以分为三个步骤</a:t>
            </a:r>
            <a:r>
              <a:rPr lang="en-US" sz="3200" b="0" strike="noStrike" spc="-1" dirty="0">
                <a:solidFill>
                  <a:srgbClr val="000000"/>
                </a:solidFill>
                <a:latin typeface="Trebuchet MS"/>
              </a:rPr>
              <a:t>:</a:t>
            </a:r>
            <a:endParaRPr lang="en-US" sz="32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spc="-1" dirty="0">
                <a:solidFill>
                  <a:srgbClr val="000000"/>
                </a:solidFill>
                <a:latin typeface="Trebuchet MS"/>
              </a:rPr>
              <a:t>每个工作项（</a:t>
            </a:r>
            <a:r>
              <a:rPr lang="en-US" altLang="zh-CN" sz="2800" spc="-1" dirty="0">
                <a:solidFill>
                  <a:srgbClr val="000000"/>
                </a:solidFill>
                <a:latin typeface="Trebuchet MS"/>
              </a:rPr>
              <a:t>work-item</a:t>
            </a:r>
            <a:r>
              <a:rPr lang="zh-CN" altLang="en-US" sz="2800" spc="-1" dirty="0">
                <a:solidFill>
                  <a:srgbClr val="000000"/>
                </a:solidFill>
                <a:latin typeface="Trebuchet MS"/>
              </a:rPr>
              <a:t>）都将其私有内存的值累加到一个局部数组（</a:t>
            </a:r>
            <a:r>
              <a:rPr lang="en-US" altLang="zh-CN" sz="2800" spc="-1" dirty="0">
                <a:solidFill>
                  <a:srgbClr val="000000"/>
                </a:solidFill>
                <a:latin typeface="Trebuchet MS"/>
              </a:rPr>
              <a:t>local array</a:t>
            </a:r>
            <a:r>
              <a:rPr lang="zh-CN" altLang="en-US" sz="2800" spc="-1" dirty="0">
                <a:solidFill>
                  <a:srgbClr val="000000"/>
                </a:solidFill>
                <a:latin typeface="Trebuchet MS"/>
              </a:rPr>
              <a:t>）中，这个局部数组使用工作项的局部</a:t>
            </a:r>
            <a:r>
              <a:rPr lang="en-US" altLang="zh-CN" sz="2800" spc="-1" dirty="0">
                <a:solidFill>
                  <a:srgbClr val="000000"/>
                </a:solidFill>
                <a:latin typeface="Trebuchet MS"/>
              </a:rPr>
              <a:t>id</a:t>
            </a:r>
            <a:r>
              <a:rPr lang="zh-CN" altLang="en-US" sz="2800" spc="-1" dirty="0">
                <a:solidFill>
                  <a:srgbClr val="000000"/>
                </a:solidFill>
                <a:latin typeface="Trebuchet MS"/>
              </a:rPr>
              <a:t>（</a:t>
            </a:r>
            <a:r>
              <a:rPr lang="en-US" altLang="zh-CN" sz="2800" spc="-1" dirty="0">
                <a:solidFill>
                  <a:srgbClr val="000000"/>
                </a:solidFill>
                <a:latin typeface="Trebuchet MS"/>
              </a:rPr>
              <a:t>local id</a:t>
            </a:r>
            <a:r>
              <a:rPr lang="zh-CN" altLang="en-US" sz="2800"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所有工作项都完成上述内容的时候，一个工作组将局部数组（</a:t>
            </a:r>
            <a:r>
              <a:rPr lang="en-US" altLang="zh-CN" sz="2800" b="0" strike="noStrike" spc="-1" dirty="0">
                <a:solidFill>
                  <a:srgbClr val="000000"/>
                </a:solidFill>
                <a:latin typeface="Trebuchet MS"/>
              </a:rPr>
              <a:t>local array</a:t>
            </a:r>
            <a:r>
              <a:rPr lang="zh-CN" altLang="en-US" sz="2800" b="0" strike="noStrike" spc="-1" dirty="0">
                <a:solidFill>
                  <a:srgbClr val="000000"/>
                </a:solidFill>
                <a:latin typeface="Trebuchet MS"/>
              </a:rPr>
              <a:t>）加到全局数组（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）中的一个元素上去，这个全局数组使用工作组（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id </a:t>
            </a:r>
            <a:r>
              <a:rPr lang="zh-CN" altLang="en-US" sz="2800" b="0" strike="noStrike"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当所有工作组都完成了核函数执行（</a:t>
            </a:r>
            <a:r>
              <a:rPr lang="en-US" altLang="zh-CN" sz="2800" b="0" strike="noStrike" spc="-1" dirty="0">
                <a:solidFill>
                  <a:srgbClr val="000000"/>
                </a:solidFill>
                <a:latin typeface="Trebuchet MS"/>
              </a:rPr>
              <a:t>kernel execution</a:t>
            </a:r>
            <a:r>
              <a:rPr lang="zh-CN" altLang="en-US" sz="2800" b="0" strike="noStrike" spc="-1" dirty="0">
                <a:solidFill>
                  <a:srgbClr val="000000"/>
                </a:solidFill>
                <a:latin typeface="Trebuchet MS"/>
              </a:rPr>
              <a:t>），将全局数组（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）累加到宿主内存上（</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注意：这是一个简单的归约（</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）过程，很好实现。更有效的归约在工作组求和的过程是在设备上并发进行的（</a:t>
            </a:r>
            <a:r>
              <a:rPr lang="en-US" altLang="zh-CN" sz="3200" spc="-1" dirty="0">
                <a:solidFill>
                  <a:srgbClr val="000000"/>
                </a:solidFill>
                <a:latin typeface="Trebuchet MS"/>
              </a:rPr>
              <a:t> in parallel on the device </a:t>
            </a:r>
            <a:r>
              <a:rPr lang="zh-CN" altLang="en-US" sz="3200" b="0" strike="noStrike" spc="-1" dirty="0">
                <a:solidFill>
                  <a:srgbClr val="000000"/>
                </a:solidFill>
                <a:latin typeface="Trebuchet MS"/>
              </a:rPr>
              <a:t>）而不是在宿主上（</a:t>
            </a:r>
            <a:r>
              <a:rPr lang="en-US" altLang="zh-CN" sz="3200" b="0" strike="noStrike" spc="-1" dirty="0">
                <a:solidFill>
                  <a:srgbClr val="000000"/>
                </a:solidFill>
                <a:latin typeface="Trebuchet MS"/>
              </a:rPr>
              <a:t>on the host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这些更具有伸缩性（</a:t>
            </a:r>
            <a:r>
              <a:rPr lang="en-US" altLang="zh-CN" sz="3200" b="0" strike="noStrike" spc="-1" dirty="0">
                <a:solidFill>
                  <a:srgbClr val="000000"/>
                </a:solidFill>
                <a:latin typeface="Trebuchet MS"/>
              </a:rPr>
              <a:t>more scalable</a:t>
            </a:r>
            <a:r>
              <a:rPr lang="zh-CN" altLang="en-US" sz="3200" b="0" strike="noStrike" spc="-1" dirty="0">
                <a:solidFill>
                  <a:srgbClr val="000000"/>
                </a:solidFill>
                <a:latin typeface="Trebuchet MS"/>
              </a:rPr>
              <a:t>）的归约实现起来要复杂很多。</a:t>
            </a:r>
            <a:endParaRPr lang="en-US" sz="3200" b="0" strike="noStrike" spc="-1" dirty="0">
              <a:latin typeface="Arial"/>
            </a:endParaRPr>
          </a:p>
          <a:p>
            <a:pPr>
              <a:lnSpc>
                <a:spcPct val="110000"/>
              </a:lnSpc>
              <a:spcBef>
                <a:spcPts val="641"/>
              </a:spcBef>
            </a:pPr>
            <a:endParaRPr lang="en-US" sz="32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使用归约的一个简单程序</a:t>
            </a:r>
            <a:endParaRPr lang="en-US" sz="3600" b="0" strike="noStrike" spc="-1" dirty="0">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trike="noStrike" spc="-1" dirty="0">
                <a:solidFill>
                  <a:srgbClr val="000000"/>
                </a:solidFill>
                <a:latin typeface="Trebuchet MS"/>
              </a:rPr>
              <a:t>数值积分</a:t>
            </a:r>
            <a:endParaRPr lang="en-US" altLang="zh-CN" sz="2400" b="1" strike="noStrike" spc="-1" dirty="0">
              <a:solidFill>
                <a:srgbClr val="000000"/>
              </a:solidFill>
              <a:latin typeface="Trebuchet MS"/>
            </a:endParaRPr>
          </a:p>
          <a:p>
            <a:pPr>
              <a:lnSpc>
                <a:spcPct val="100000"/>
              </a:lnSpc>
              <a:spcBef>
                <a:spcPts val="479"/>
              </a:spcBef>
            </a:pPr>
            <a:r>
              <a:rPr lang="en-US" sz="1400" b="1" strike="noStrike" spc="-1" dirty="0">
                <a:solidFill>
                  <a:srgbClr val="000000"/>
                </a:solidFill>
                <a:latin typeface="Trebuchet MS"/>
              </a:rPr>
              <a:t>Numerical Integration</a:t>
            </a:r>
            <a:endParaRPr lang="en-US" sz="1400" b="0" strike="noStrike" spc="-1" dirty="0">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spc="-1" dirty="0">
                <a:solidFill>
                  <a:srgbClr val="000000"/>
                </a:solidFill>
                <a:latin typeface="Trebuchet MS"/>
              </a:rPr>
              <a:t>数学上，我们可以将积分近似看作是一系列小矩形（</a:t>
            </a:r>
            <a:r>
              <a:rPr lang="en-US" altLang="zh-CN" sz="2400" spc="-1" dirty="0">
                <a:solidFill>
                  <a:srgbClr val="000000"/>
                </a:solidFill>
                <a:latin typeface="Trebuchet MS"/>
              </a:rPr>
              <a:t>rectangle</a:t>
            </a:r>
            <a:r>
              <a:rPr lang="zh-CN" altLang="en-US" sz="2400" spc="-1" dirty="0">
                <a:solidFill>
                  <a:srgbClr val="000000"/>
                </a:solidFill>
                <a:latin typeface="Trebuchet MS"/>
              </a:rPr>
              <a:t>）的面积求和。</a:t>
            </a:r>
            <a:endParaRPr lang="en-US" sz="2400" b="0" strike="noStrike" spc="-1" dirty="0">
              <a:latin typeface="Arial"/>
            </a:endParaRPr>
          </a:p>
          <a:p>
            <a:pPr>
              <a:lnSpc>
                <a:spcPct val="100000"/>
              </a:lnSpc>
              <a:spcBef>
                <a:spcPts val="479"/>
              </a:spcBef>
            </a:pPr>
            <a:endParaRPr lang="en-US" sz="2400" b="0" strike="noStrike" spc="-1" dirty="0">
              <a:latin typeface="Arial"/>
            </a:endParaRPr>
          </a:p>
          <a:p>
            <a:pPr>
              <a:lnSpc>
                <a:spcPct val="100000"/>
              </a:lnSpc>
              <a:spcBef>
                <a:spcPts val="479"/>
              </a:spcBef>
            </a:pPr>
            <a:r>
              <a:rPr lang="zh-CN" altLang="en-US" sz="2400" spc="-1" dirty="0">
                <a:latin typeface="Arial"/>
              </a:rPr>
              <a:t>每个矩形的宽和高都处在所处间隔内的中部（</a:t>
            </a:r>
            <a:r>
              <a:rPr lang="en-US" altLang="zh-CN" sz="2400" spc="-1" dirty="0">
                <a:solidFill>
                  <a:srgbClr val="000000"/>
                </a:solidFill>
                <a:latin typeface="Trebuchet MS"/>
              </a:rPr>
              <a:t> middle of interval </a:t>
            </a:r>
            <a:r>
              <a:rPr lang="zh-CN" altLang="en-US" sz="2400" spc="-1" dirty="0">
                <a:latin typeface="Arial"/>
              </a:rPr>
              <a:t>）。</a:t>
            </a:r>
            <a:endParaRPr lang="en-US" sz="2400" b="0" strike="noStrike" spc="-1" dirty="0">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数值积分源代码</a:t>
            </a:r>
            <a:endParaRPr lang="en-US" sz="4400" b="0" strike="noStrike" spc="-1" dirty="0">
              <a:latin typeface="Arial"/>
            </a:endParaRPr>
          </a:p>
        </p:txBody>
      </p:sp>
      <p:sp>
        <p:nvSpPr>
          <p:cNvPr id="1847" name="CustomShape 2"/>
          <p:cNvSpPr/>
          <p:nvPr/>
        </p:nvSpPr>
        <p:spPr>
          <a:xfrm>
            <a:off x="179639" y="692640"/>
            <a:ext cx="711714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pc="-1" dirty="0">
                <a:solidFill>
                  <a:srgbClr val="000000"/>
                </a:solidFill>
                <a:latin typeface="Trebuchet MS"/>
              </a:rPr>
              <a:t>顺序编码的串行 圆周率 程序（</a:t>
            </a:r>
            <a:r>
              <a:rPr lang="en-US" altLang="zh-CN" sz="2400" b="1" spc="-1" dirty="0">
                <a:solidFill>
                  <a:srgbClr val="000000"/>
                </a:solidFill>
                <a:latin typeface="Trebuchet MS"/>
              </a:rPr>
              <a:t> Pi program </a:t>
            </a:r>
            <a:r>
              <a:rPr lang="zh-CN" altLang="en-US" sz="2400" b="1" spc="-1" dirty="0">
                <a:solidFill>
                  <a:srgbClr val="000000"/>
                </a:solidFill>
                <a:latin typeface="Trebuchet MS"/>
              </a:rPr>
              <a:t>）</a:t>
            </a:r>
            <a:endParaRPr lang="en-US" sz="2400" b="0" strike="noStrike" spc="-1" dirty="0">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dirty="0">
                <a:solidFill>
                  <a:srgbClr val="C0504D"/>
                </a:solidFill>
                <a:latin typeface="Courier New Bold"/>
              </a:rPr>
              <a:t>static long </a:t>
            </a:r>
            <a:r>
              <a:rPr lang="en-US" sz="2000" b="1" strike="noStrike" spc="-1" dirty="0">
                <a:solidFill>
                  <a:srgbClr val="000000"/>
                </a:solidFill>
                <a:latin typeface="Courier New Bold"/>
              </a:rPr>
              <a:t>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 100000;</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a:solidFill>
                  <a:srgbClr val="17375E"/>
                </a:solidFill>
                <a:latin typeface="Courier New Bold"/>
              </a:rPr>
              <a:t>main</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x, pi, sum = 0.0;</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1.0/(</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x = (i+0.5)*</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sum = sum + 4.0/(1.0+x*x);</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pi =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sum;</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a:t>
            </a:r>
            <a:r>
              <a:rPr lang="zh-CN" altLang="en-US" sz="3600" b="0" strike="noStrike" spc="-1" dirty="0">
                <a:solidFill>
                  <a:srgbClr val="000000"/>
                </a:solidFill>
                <a:latin typeface="Trebuchet MS"/>
              </a:rPr>
              <a:t>圆周率程序</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OpenCL C </a:t>
            </a:r>
            <a:r>
              <a:rPr lang="zh-CN" altLang="en-US" sz="2800" b="0" strike="noStrike" spc="-1" dirty="0">
                <a:solidFill>
                  <a:srgbClr val="000000"/>
                </a:solidFill>
                <a:latin typeface="Trebuchet MS"/>
              </a:rPr>
              <a:t>核编程语言中工作项之间的同步（</a:t>
            </a:r>
            <a:r>
              <a:rPr lang="en-US" altLang="zh-CN" sz="2800" spc="-1" dirty="0">
                <a:solidFill>
                  <a:srgbClr val="000000"/>
                </a:solidFill>
                <a:latin typeface="Trebuchet MS"/>
              </a:rPr>
              <a:t> synchronization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从将以所提供的用数值积分估算圆周率的串行代码开始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写一个核函数和宿主程序来使用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计算数值积分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注意：你需要实现一个归约（</a:t>
            </a:r>
            <a:r>
              <a:rPr lang="en-US" altLang="zh-CN" sz="2800" b="0" strike="noStrike" spc="-1" dirty="0">
                <a:solidFill>
                  <a:srgbClr val="000000"/>
                </a:solidFill>
                <a:latin typeface="Trebuchet MS"/>
              </a:rPr>
              <a:t>reduction</a:t>
            </a:r>
            <a:r>
              <a:rPr lang="zh-CN" altLang="en-US" sz="2800" b="0" strike="noStrike" spc="-1" dirty="0">
                <a:solidFill>
                  <a:srgbClr val="000000"/>
                </a:solidFill>
                <a:latin typeface="Trebuchet MS"/>
              </a:rPr>
              <a:t>）过程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输出结果以及结果的估计误差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1F497D"/>
                </a:solidFill>
                <a:latin typeface="Trebuchet MS"/>
              </a:rPr>
              <a:t>提示：你需要让每个工作项都执行循环中的多次迭代（</a:t>
            </a:r>
            <a:r>
              <a:rPr lang="en-US" altLang="zh-CN" spc="-1" dirty="0">
                <a:solidFill>
                  <a:srgbClr val="1F497D"/>
                </a:solidFill>
                <a:latin typeface="Trebuchet MS"/>
              </a:rPr>
              <a:t>iteration</a:t>
            </a:r>
            <a:r>
              <a:rPr lang="zh-CN" altLang="en-US" spc="-1" dirty="0">
                <a:solidFill>
                  <a:srgbClr val="1F497D"/>
                </a:solidFill>
                <a:latin typeface="Trebuchet MS"/>
              </a:rPr>
              <a:t>），也就是不要在每次循环迭代中都创建一个工作项。否则会使得归约过程算力开销巨大，整体的性能就很差了。</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在 </a:t>
            </a:r>
            <a:r>
              <a:rPr lang="en-US" altLang="zh-CN" sz="4400" b="0" strike="noStrike" spc="-1" dirty="0">
                <a:solidFill>
                  <a:srgbClr val="000000"/>
                </a:solidFill>
                <a:latin typeface="Trebuchet MS"/>
              </a:rPr>
              <a:t>CPU </a:t>
            </a:r>
            <a:r>
              <a:rPr lang="zh-CN" altLang="en-US" sz="4400" b="0" strike="noStrike" spc="-1" dirty="0">
                <a:solidFill>
                  <a:srgbClr val="000000"/>
                </a:solidFill>
                <a:latin typeface="Trebuchet MS"/>
              </a:rPr>
              <a:t>和 </a:t>
            </a:r>
            <a:r>
              <a:rPr lang="en-US" altLang="zh-CN" sz="4400" b="0" strike="noStrike" spc="-1" dirty="0">
                <a:solidFill>
                  <a:srgbClr val="000000"/>
                </a:solidFill>
                <a:latin typeface="Trebuchet MS"/>
              </a:rPr>
              <a:t>GPU </a:t>
            </a:r>
            <a:r>
              <a:rPr lang="zh-CN" altLang="en-US" sz="4400" b="0" strike="noStrike" spc="-1" dirty="0">
                <a:solidFill>
                  <a:srgbClr val="000000"/>
                </a:solidFill>
                <a:latin typeface="Trebuchet MS"/>
              </a:rPr>
              <a:t>上运行</a:t>
            </a:r>
            <a:endParaRPr lang="en-US" sz="4400" b="0" strike="noStrike" spc="-1" dirty="0">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）可同时在多个设备（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）上面运行</a:t>
            </a:r>
            <a:endParaRPr lang="en-US" altLang="zh-CN" sz="2800" b="0" strike="noStrike" spc="-1" dirty="0">
              <a:solidFill>
                <a:srgbClr val="000000"/>
              </a:solidFill>
              <a:latin typeface="Trebuchet MS"/>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可以充分利用多个</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和宿主</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来用于计算</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只需要简单地定义具有多平台（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）、多设备（</a:t>
            </a:r>
            <a:r>
              <a:rPr lang="en-US" altLang="zh-CN" sz="2800" spc="-1" dirty="0">
                <a:solidFill>
                  <a:srgbClr val="000000"/>
                </a:solidFill>
                <a:latin typeface="Trebuchet MS"/>
              </a:rPr>
              <a:t>devices</a:t>
            </a:r>
            <a:r>
              <a:rPr lang="zh-CN" altLang="en-US" sz="2800" b="0" strike="noStrike" spc="-1" dirty="0">
                <a:solidFill>
                  <a:srgbClr val="000000"/>
                </a:solidFill>
                <a:latin typeface="Trebuchet MS"/>
              </a:rPr>
              <a:t>）、多命令队列（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）的一个上下文环境（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）之间的同步（</a:t>
            </a:r>
            <a:r>
              <a:rPr lang="en-US" altLang="zh-CN" sz="2800" b="0" strike="noStrike" spc="-1" dirty="0">
                <a:solidFill>
                  <a:srgbClr val="000000"/>
                </a:solidFill>
                <a:latin typeface="Trebuchet MS"/>
              </a:rPr>
              <a:t>synchronization</a:t>
            </a:r>
            <a:r>
              <a:rPr lang="zh-CN" altLang="en-US" sz="2800" b="0" strike="noStrike" spc="-1" dirty="0">
                <a:solidFill>
                  <a:srgbClr val="000000"/>
                </a:solidFill>
                <a:latin typeface="Trebuchet MS"/>
              </a:rPr>
              <a:t>）可以通过事件（</a:t>
            </a:r>
            <a:r>
              <a:rPr lang="en-US" altLang="zh-CN" sz="2800" b="0" strike="noStrike" spc="-1" dirty="0">
                <a:solidFill>
                  <a:srgbClr val="000000"/>
                </a:solidFill>
                <a:latin typeface="Trebuchet MS"/>
              </a:rPr>
              <a:t>event</a:t>
            </a:r>
            <a:r>
              <a:rPr lang="zh-CN" altLang="en-US" sz="2800" b="0" strike="noStrike" spc="-1" dirty="0">
                <a:solidFill>
                  <a:srgbClr val="000000"/>
                </a:solidFill>
                <a:latin typeface="Trebuchet MS"/>
              </a:rPr>
              <a:t>）来实现，这部分参考本讲义后面的附录</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还可以有不止一个上下文环境（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p:txBody>
      </p:sp>
      <p:grpSp>
        <p:nvGrpSpPr>
          <p:cNvPr id="13" name="Group 3">
            <a:extLst>
              <a:ext uri="{FF2B5EF4-FFF2-40B4-BE49-F238E27FC236}">
                <a16:creationId xmlns:a16="http://schemas.microsoft.com/office/drawing/2014/main" id="{4F4B6363-8084-40F1-9218-584BFA6B06D1}"/>
              </a:ext>
            </a:extLst>
          </p:cNvPr>
          <p:cNvGrpSpPr/>
          <p:nvPr/>
        </p:nvGrpSpPr>
        <p:grpSpPr>
          <a:xfrm>
            <a:off x="4783680" y="1763280"/>
            <a:ext cx="4035960" cy="4977360"/>
            <a:chOff x="4783680" y="1763280"/>
            <a:chExt cx="4035960" cy="4977360"/>
          </a:xfrm>
        </p:grpSpPr>
        <p:sp>
          <p:nvSpPr>
            <p:cNvPr id="14" name="CustomShape 4">
              <a:extLst>
                <a:ext uri="{FF2B5EF4-FFF2-40B4-BE49-F238E27FC236}">
                  <a16:creationId xmlns:a16="http://schemas.microsoft.com/office/drawing/2014/main" id="{815A38EA-6DE3-4965-838F-6C3ED1C6D09C}"/>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5" name="Picture 5">
              <a:extLst>
                <a:ext uri="{FF2B5EF4-FFF2-40B4-BE49-F238E27FC236}">
                  <a16:creationId xmlns:a16="http://schemas.microsoft.com/office/drawing/2014/main" id="{AB8B3C4F-EB79-44EB-AA51-A04D0F965BEF}"/>
                </a:ext>
              </a:extLst>
            </p:cNvPr>
            <p:cNvPicPr/>
            <p:nvPr/>
          </p:nvPicPr>
          <p:blipFill>
            <a:blip r:embed="rId2"/>
            <a:stretch/>
          </p:blipFill>
          <p:spPr>
            <a:xfrm>
              <a:off x="4951440" y="3498480"/>
              <a:ext cx="1793160" cy="3242160"/>
            </a:xfrm>
            <a:prstGeom prst="rect">
              <a:avLst/>
            </a:prstGeom>
            <a:ln w="25560">
              <a:noFill/>
            </a:ln>
          </p:spPr>
        </p:pic>
        <p:pic>
          <p:nvPicPr>
            <p:cNvPr id="16" name="Picture 6">
              <a:extLst>
                <a:ext uri="{FF2B5EF4-FFF2-40B4-BE49-F238E27FC236}">
                  <a16:creationId xmlns:a16="http://schemas.microsoft.com/office/drawing/2014/main" id="{AD2D327E-F4F4-4436-A08B-1F07C1A2775B}"/>
                </a:ext>
              </a:extLst>
            </p:cNvPr>
            <p:cNvPicPr/>
            <p:nvPr/>
          </p:nvPicPr>
          <p:blipFill>
            <a:blip r:embed="rId2"/>
            <a:stretch/>
          </p:blipFill>
          <p:spPr>
            <a:xfrm>
              <a:off x="7009560" y="3498480"/>
              <a:ext cx="1793160" cy="3242160"/>
            </a:xfrm>
            <a:prstGeom prst="rect">
              <a:avLst/>
            </a:prstGeom>
            <a:ln w="25560">
              <a:noFill/>
            </a:ln>
          </p:spPr>
        </p:pic>
        <p:sp>
          <p:nvSpPr>
            <p:cNvPr id="17" name="CustomShape 5">
              <a:extLst>
                <a:ext uri="{FF2B5EF4-FFF2-40B4-BE49-F238E27FC236}">
                  <a16:creationId xmlns:a16="http://schemas.microsoft.com/office/drawing/2014/main" id="{587F2FD1-8ECC-4F13-B5E2-406714C61F77}"/>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8" name="CustomShape 6">
              <a:extLst>
                <a:ext uri="{FF2B5EF4-FFF2-40B4-BE49-F238E27FC236}">
                  <a16:creationId xmlns:a16="http://schemas.microsoft.com/office/drawing/2014/main" id="{3CC4A4A9-2EA4-4E37-BDC3-C1DA402686A9}"/>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9" name="CustomShape 7">
              <a:extLst>
                <a:ext uri="{FF2B5EF4-FFF2-40B4-BE49-F238E27FC236}">
                  <a16:creationId xmlns:a16="http://schemas.microsoft.com/office/drawing/2014/main" id="{3AFBAE6E-6059-4590-A2AF-4BF8BED11460}"/>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20" name="CustomShape 8">
              <a:extLst>
                <a:ext uri="{FF2B5EF4-FFF2-40B4-BE49-F238E27FC236}">
                  <a16:creationId xmlns:a16="http://schemas.microsoft.com/office/drawing/2014/main" id="{1EACFC28-FE00-451C-BC0A-F0AC1028F4B8}"/>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21" name="CustomShape 9">
              <a:extLst>
                <a:ext uri="{FF2B5EF4-FFF2-40B4-BE49-F238E27FC236}">
                  <a16:creationId xmlns:a16="http://schemas.microsoft.com/office/drawing/2014/main" id="{63386952-050A-48E8-B285-21C17A3D750F}"/>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在 </a:t>
            </a:r>
            <a:r>
              <a:rPr lang="en-US" altLang="zh-CN" sz="4400" spc="-1" dirty="0">
                <a:solidFill>
                  <a:srgbClr val="000000"/>
                </a:solidFill>
                <a:latin typeface="Trebuchet MS"/>
              </a:rPr>
              <a:t>CPU </a:t>
            </a:r>
            <a:r>
              <a:rPr lang="zh-CN" altLang="en-US" sz="4400" spc="-1" dirty="0">
                <a:solidFill>
                  <a:srgbClr val="000000"/>
                </a:solidFill>
                <a:latin typeface="Trebuchet MS"/>
              </a:rPr>
              <a:t>和 </a:t>
            </a:r>
            <a:r>
              <a:rPr lang="en-US" altLang="zh-CN" sz="4400" spc="-1" dirty="0">
                <a:solidFill>
                  <a:srgbClr val="000000"/>
                </a:solidFill>
                <a:latin typeface="Trebuchet MS"/>
              </a:rPr>
              <a:t>GPU </a:t>
            </a:r>
            <a:r>
              <a:rPr lang="zh-CN" altLang="en-US" sz="4400" spc="-1" dirty="0">
                <a:solidFill>
                  <a:srgbClr val="000000"/>
                </a:solidFill>
                <a:latin typeface="Trebuchet MS"/>
              </a:rPr>
              <a:t>上运行</a:t>
            </a:r>
            <a:endParaRPr lang="en-US" altLang="zh-CN" sz="4400" spc="-1" dirty="0"/>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发现所有可用平台和设备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参考 </a:t>
            </a: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来查找平台（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）和设备（</a:t>
            </a:r>
            <a:r>
              <a:rPr lang="en-US" altLang="zh-CN" sz="2800" b="0" strike="noStrike" spc="-1" dirty="0">
                <a:solidFill>
                  <a:srgbClr val="000000"/>
                </a:solidFill>
                <a:latin typeface="Trebuchet MS"/>
              </a:rPr>
              <a:t>Devices</a:t>
            </a:r>
            <a:r>
              <a:rPr lang="zh-CN" altLang="en-US" sz="2800" b="0" strike="noStrike" spc="-1" dirty="0">
                <a:solidFill>
                  <a:srgbClr val="000000"/>
                </a:solidFill>
                <a:latin typeface="Trebuchet MS"/>
              </a:rPr>
              <a:t>）的</a:t>
            </a:r>
            <a:r>
              <a:rPr lang="en-US" altLang="zh-CN" sz="2800" spc="-1" dirty="0">
                <a:solidFill>
                  <a:srgbClr val="000000"/>
                </a:solidFill>
                <a:latin typeface="Trebuchet MS"/>
              </a:rPr>
              <a:t> ID</a:t>
            </a:r>
            <a:endParaRPr lang="en-US" sz="2800" b="0" strike="noStrike" spc="-1" dirty="0">
              <a:latin typeface="Arial"/>
            </a:endParaRPr>
          </a:p>
          <a:p>
            <a:pPr>
              <a:lnSpc>
                <a:spcPct val="100000"/>
              </a:lnSpc>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创建一个带有设备向量（</a:t>
            </a:r>
            <a:r>
              <a:rPr lang="en-US" altLang="zh-CN" sz="3200" b="0" strike="noStrike" spc="-1" dirty="0">
                <a:solidFill>
                  <a:srgbClr val="000000"/>
                </a:solidFill>
                <a:latin typeface="Trebuchet MS"/>
              </a:rPr>
              <a:t>vector of devices</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cl::Context  </a:t>
            </a:r>
            <a:endParaRPr lang="en-US" sz="3200" b="0" strike="noStrike" spc="-1" dirty="0">
              <a:latin typeface="Arial"/>
            </a:endParaRPr>
          </a:p>
          <a:p>
            <a:pPr>
              <a:lnSpc>
                <a:spcPct val="110000"/>
              </a:lnSpc>
              <a:spcBef>
                <a:spcPts val="641"/>
              </a:spcBef>
            </a:pPr>
            <a:r>
              <a:rPr lang="en-US" sz="1400" b="0" strike="noStrike" spc="-1" dirty="0">
                <a:solidFill>
                  <a:srgbClr val="000000"/>
                </a:solidFill>
                <a:latin typeface="Letter Gothic Std"/>
              </a:rPr>
              <a:t>         </a:t>
            </a:r>
            <a:br>
              <a:rPr dirty="0"/>
            </a:br>
            <a:r>
              <a:rPr lang="en-US" sz="3200" b="0" strike="noStrike" spc="-1" dirty="0">
                <a:solidFill>
                  <a:srgbClr val="000000"/>
                </a:solidFill>
                <a:latin typeface="Letter Gothic Std"/>
              </a:rPr>
              <a:t>        </a:t>
            </a:r>
            <a:r>
              <a:rPr lang="en-US" sz="3200" b="1" strike="noStrike" spc="-1" dirty="0">
                <a:solidFill>
                  <a:srgbClr val="000000"/>
                </a:solidFill>
                <a:latin typeface="Courier New Bold"/>
              </a:rPr>
              <a:t> cl::Context(</a:t>
            </a:r>
            <a:r>
              <a:rPr lang="en-US" sz="3200" b="1" strike="noStrike" spc="-1" dirty="0">
                <a:solidFill>
                  <a:srgbClr val="C0504D"/>
                </a:solidFill>
                <a:latin typeface="Courier New Bold"/>
              </a:rPr>
              <a:t>const</a:t>
            </a:r>
            <a:r>
              <a:rPr lang="en-US" sz="3200" b="1" strike="noStrike" spc="-1" dirty="0">
                <a:solidFill>
                  <a:srgbClr val="000000"/>
                </a:solidFill>
                <a:latin typeface="Courier New Bold"/>
              </a:rPr>
              <a:t> VECTOR_CLASS&lt;Device&gt; &amp;devices,</a:t>
            </a:r>
            <a:endParaRPr lang="en-US" sz="32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8064A2"/>
                </a:solidFill>
                <a:latin typeface="Courier New Bold"/>
              </a:rPr>
              <a:t>cl_context_properties</a:t>
            </a:r>
            <a:r>
              <a:rPr lang="en-US" sz="2800" b="1" strike="noStrike" spc="-1" dirty="0">
                <a:solidFill>
                  <a:srgbClr val="000000"/>
                </a:solidFill>
                <a:latin typeface="Courier New Bold"/>
              </a:rPr>
              <a:t> *properties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(CL_CALLBACK *</a:t>
            </a:r>
            <a:r>
              <a:rPr lang="en-US" sz="2800" b="1" strike="noStrike" spc="-1" dirty="0" err="1">
                <a:solidFill>
                  <a:srgbClr val="000000"/>
                </a:solidFill>
                <a:latin typeface="Courier New Bold"/>
              </a:rPr>
              <a:t>pfn_notify</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char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errorinfo</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private_info_size</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C0504D"/>
                </a:solidFill>
                <a:latin typeface="Courier New Bold"/>
              </a:rPr>
              <a:t>size_t</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cb</a:t>
            </a: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 </a:t>
            </a:r>
            <a:r>
              <a:rPr lang="en-US" sz="2800" b="1" strike="noStrike" spc="-1" dirty="0" err="1">
                <a:solidFill>
                  <a:srgbClr val="8064A2"/>
                </a:solidFill>
                <a:latin typeface="Courier New Bold"/>
              </a:rPr>
              <a:t>cl_int</a:t>
            </a:r>
            <a:r>
              <a:rPr lang="en-US" sz="2800" b="1" strike="noStrike" spc="-1" dirty="0">
                <a:solidFill>
                  <a:srgbClr val="000000"/>
                </a:solidFill>
                <a:latin typeface="Courier New Bold"/>
              </a:rPr>
              <a:t> *err = NULL);</a:t>
            </a:r>
            <a:endParaRPr lang="en-US" sz="2800" b="0" strike="noStrike" spc="-1" dirty="0">
              <a:latin typeface="Arial"/>
            </a:endParaRPr>
          </a:p>
          <a:p>
            <a:pPr marL="457200">
              <a:lnSpc>
                <a:spcPct val="110000"/>
              </a:lnSpc>
              <a:spcBef>
                <a:spcPts val="641"/>
              </a:spcBef>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startAt="3"/>
            </a:pPr>
            <a:r>
              <a:rPr lang="zh-CN" altLang="en-US" sz="3200" spc="-1" dirty="0">
                <a:solidFill>
                  <a:srgbClr val="000000"/>
                </a:solidFill>
                <a:latin typeface="Trebuchet MS"/>
              </a:rPr>
              <a:t>为这些设备各自创建一个命令队列（</a:t>
            </a:r>
            <a:r>
              <a:rPr lang="en-US" altLang="zh-CN" sz="3200" spc="-1" dirty="0">
                <a:solidFill>
                  <a:srgbClr val="000000"/>
                </a:solidFill>
                <a:latin typeface="Trebuchet MS"/>
              </a:rPr>
              <a:t>command 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NVIDIA (</a:t>
            </a:r>
            <a:r>
              <a:rPr lang="en-US" sz="2800" b="0" strike="noStrike" spc="-1" dirty="0" err="1">
                <a:solidFill>
                  <a:srgbClr val="000000"/>
                </a:solidFill>
                <a:latin typeface="Trebuchet MS"/>
              </a:rPr>
              <a:t>oclSimpleMultiGPU</a:t>
            </a:r>
            <a:r>
              <a:rPr lang="en-US" sz="2800" b="0" strike="noStrike" spc="-1" dirty="0">
                <a:solidFill>
                  <a:srgbClr val="000000"/>
                </a:solidFill>
                <a:latin typeface="Trebuchet MS"/>
              </a:rPr>
              <a:t>) </a:t>
            </a:r>
            <a:r>
              <a:rPr lang="zh-CN" altLang="en-US" sz="2800" spc="-1" dirty="0">
                <a:solidFill>
                  <a:srgbClr val="000000"/>
                </a:solidFill>
                <a:latin typeface="Trebuchet MS"/>
              </a:rPr>
              <a:t>和</a:t>
            </a:r>
            <a:r>
              <a:rPr lang="en-US" sz="2800" b="0" strike="noStrike" spc="-1" dirty="0">
                <a:solidFill>
                  <a:srgbClr val="000000"/>
                </a:solidFill>
                <a:latin typeface="Trebuchet MS"/>
              </a:rPr>
              <a:t> AMD (</a:t>
            </a:r>
            <a:r>
              <a:rPr lang="en-US" sz="2800" b="0" strike="noStrike" spc="-1" dirty="0" err="1">
                <a:solidFill>
                  <a:srgbClr val="000000"/>
                </a:solidFill>
                <a:latin typeface="Trebuchet MS"/>
              </a:rPr>
              <a:t>SimpleMultiDevice</a:t>
            </a:r>
            <a:r>
              <a:rPr lang="en-US" sz="2800" b="0" strike="noStrike" spc="-1" dirty="0">
                <a:solidFill>
                  <a:srgbClr val="000000"/>
                </a:solidFill>
                <a:latin typeface="Trebuchet MS"/>
              </a:rPr>
              <a:t>) OpenCL SDKs </a:t>
            </a:r>
            <a:r>
              <a:rPr lang="zh-CN" altLang="en-US" sz="2800" b="0" strike="noStrike" spc="-1" dirty="0">
                <a:solidFill>
                  <a:srgbClr val="000000"/>
                </a:solidFill>
                <a:latin typeface="Trebuchet MS"/>
              </a:rPr>
              <a:t>中都有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语言的样例</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ea typeface="DejaVu Sans"/>
              </a:rPr>
              <a:t>这一步无论是用 </a:t>
            </a:r>
            <a:r>
              <a:rPr lang="en-US" altLang="zh-CN" spc="-1" dirty="0">
                <a:solidFill>
                  <a:srgbClr val="000000"/>
                </a:solidFill>
                <a:latin typeface="Trebuchet MS"/>
                <a:ea typeface="DejaVu Sans"/>
              </a:rPr>
              <a:t>C </a:t>
            </a:r>
            <a:r>
              <a:rPr lang="zh-CN" altLang="en-US" spc="-1" dirty="0">
                <a:solidFill>
                  <a:srgbClr val="000000"/>
                </a:solidFill>
                <a:latin typeface="Trebuchet MS"/>
                <a:ea typeface="DejaVu Sans"/>
              </a:rPr>
              <a:t>语言还是用 </a:t>
            </a:r>
            <a:r>
              <a:rPr lang="en-US" altLang="zh-CN" spc="-1" dirty="0">
                <a:solidFill>
                  <a:srgbClr val="000000"/>
                </a:solidFill>
                <a:latin typeface="Trebuchet MS"/>
                <a:ea typeface="DejaVu Sans"/>
              </a:rPr>
              <a:t>Python </a:t>
            </a:r>
            <a:r>
              <a:rPr lang="zh-CN" altLang="en-US" spc="-1" dirty="0">
                <a:solidFill>
                  <a:srgbClr val="000000"/>
                </a:solidFill>
                <a:latin typeface="Trebuchet MS"/>
                <a:ea typeface="DejaVu Sans"/>
              </a:rPr>
              <a:t>都是一样的，只是 </a:t>
            </a:r>
            <a:r>
              <a:rPr lang="en-US" altLang="zh-CN" spc="-1" dirty="0">
                <a:solidFill>
                  <a:srgbClr val="000000"/>
                </a:solidFill>
                <a:latin typeface="Trebuchet MS"/>
                <a:ea typeface="DejaVu Sans"/>
              </a:rPr>
              <a:t>API </a:t>
            </a:r>
            <a:r>
              <a:rPr lang="zh-CN" altLang="en-US" spc="-1" dirty="0">
                <a:solidFill>
                  <a:srgbClr val="000000"/>
                </a:solidFill>
                <a:latin typeface="Trebuchet MS"/>
                <a:ea typeface="DejaVu Sans"/>
              </a:rPr>
              <a:t>调用会有点差别</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a:t>
            </a:r>
            <a:r>
              <a:rPr lang="zh-CN" altLang="en-US" sz="3600" b="0" strike="noStrike" spc="-1" dirty="0">
                <a:solidFill>
                  <a:srgbClr val="000000"/>
                </a:solidFill>
                <a:latin typeface="Trebuchet MS"/>
              </a:rPr>
              <a:t>异构计算</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尝试体验一下在多个设备上运行核函数</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选择一个你的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修改上下文环境的构造器（</a:t>
            </a:r>
            <a:r>
              <a:rPr lang="en-US" altLang="zh-CN" sz="2800" spc="-1" dirty="0">
                <a:solidFill>
                  <a:srgbClr val="000000"/>
                </a:solidFill>
                <a:latin typeface="Trebuchet MS"/>
              </a:rPr>
              <a:t> Context constructors </a:t>
            </a:r>
            <a:r>
              <a:rPr lang="zh-CN" altLang="en-US" sz="2800" b="0" strike="noStrike" spc="-1" dirty="0">
                <a:solidFill>
                  <a:srgbClr val="000000"/>
                </a:solidFill>
                <a:latin typeface="Trebuchet MS"/>
              </a:rPr>
              <a:t>）使之包含多个设备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修改程序，使之在多个设备上面运行一个核函数，每个都有不同的输入数据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如果时间精力允许，将你的问题分散到多个设备上</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SDK </a:t>
            </a:r>
            <a:r>
              <a:rPr lang="zh-CN" altLang="en-US" sz="2800" b="0" strike="noStrike" spc="-1" dirty="0">
                <a:solidFill>
                  <a:srgbClr val="000000"/>
                </a:solidFill>
                <a:latin typeface="Trebuchet MS"/>
              </a:rPr>
              <a:t>里面的样例代码会对你有所帮助</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输出所有设备的运行结果，查看哪个更快一些</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的可移植性</a:t>
            </a:r>
            <a:endParaRPr lang="en-US" sz="4400" b="0" strike="noStrike" spc="-1" dirty="0">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可移植性（</a:t>
            </a:r>
            <a:r>
              <a:rPr lang="en-US" altLang="zh-CN" sz="3200" b="0" strike="noStrike" spc="-1" dirty="0">
                <a:solidFill>
                  <a:srgbClr val="000000"/>
                </a:solidFill>
                <a:latin typeface="Trebuchet MS"/>
              </a:rPr>
              <a:t>portable performance</a:t>
            </a:r>
            <a:r>
              <a:rPr lang="zh-CN" altLang="en-US" sz="3200" b="0" strike="noStrike" spc="-1" dirty="0">
                <a:solidFill>
                  <a:srgbClr val="000000"/>
                </a:solidFill>
                <a:latin typeface="Trebuchet MS"/>
              </a:rPr>
              <a:t>）始终是一个挑战，而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设备种类繁多，有各种 </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GPU</a:t>
            </a:r>
            <a:r>
              <a:rPr lang="zh-CN" altLang="en-US" sz="3200" spc="-1" dirty="0">
                <a:solidFill>
                  <a:srgbClr val="000000"/>
                </a:solidFill>
                <a:latin typeface="Trebuchet MS"/>
              </a:rPr>
              <a:t> 等等，挑战就更严峻了。</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好在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提供了强大的框架，支持编写性能强悍的可移植代码。</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接下来的讲义中，针对编写兼容绝大部分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设备的代码给出一些通用的建议。</a:t>
            </a:r>
            <a:endParaRPr lang="en-US" sz="3200" b="0" strike="noStrike" spc="-1" dirty="0">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需要优化的问题</a:t>
            </a:r>
            <a:endParaRPr lang="en-US" sz="4400" b="0" strike="noStrike" spc="-1" dirty="0">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提高内存访问效率</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内存合并 </a:t>
            </a: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理想情况下就是让工作项</a:t>
            </a:r>
            <a:r>
              <a:rPr lang="en-US" altLang="zh-CN" sz="2400" spc="-1" dirty="0" err="1">
                <a:solidFill>
                  <a:srgbClr val="000000"/>
                </a:solidFill>
                <a:latin typeface="Trebuchet MS"/>
              </a:rPr>
              <a:t>i</a:t>
            </a:r>
            <a:r>
              <a:rPr lang="zh-CN" altLang="en-US" sz="2400" spc="-1" dirty="0">
                <a:solidFill>
                  <a:srgbClr val="000000"/>
                </a:solidFill>
                <a:latin typeface="Trebuchet MS"/>
              </a:rPr>
              <a:t>读取数据</a:t>
            </a:r>
            <a:r>
              <a:rPr lang="en-US" altLang="zh-CN" sz="2400" spc="-1" dirty="0">
                <a:solidFill>
                  <a:srgbClr val="000000"/>
                </a:solidFill>
                <a:latin typeface="Trebuchet MS"/>
              </a:rPr>
              <a:t> data[</a:t>
            </a:r>
            <a:r>
              <a:rPr lang="en-US" altLang="zh-CN" sz="2400" spc="-1" dirty="0" err="1">
                <a:solidFill>
                  <a:srgbClr val="000000"/>
                </a:solidFill>
                <a:latin typeface="Trebuchet MS"/>
              </a:rPr>
              <a:t>i</a:t>
            </a:r>
            <a:r>
              <a:rPr lang="en-US" altLang="zh-CN" sz="2400" spc="-1" dirty="0">
                <a:solidFill>
                  <a:srgbClr val="000000"/>
                </a:solidFill>
                <a:latin typeface="Trebuchet MS"/>
              </a:rPr>
              <a:t>]</a:t>
            </a:r>
            <a:r>
              <a:rPr lang="zh-CN" altLang="en-US" sz="2400" spc="-1" dirty="0">
                <a:solidFill>
                  <a:srgbClr val="000000"/>
                </a:solidFill>
                <a:latin typeface="Trebuchet MS"/>
              </a:rPr>
              <a:t>，同时工作项</a:t>
            </a:r>
            <a:r>
              <a:rPr lang="en-US" altLang="zh-CN" sz="2400" spc="-1" dirty="0">
                <a:solidFill>
                  <a:srgbClr val="000000"/>
                </a:solidFill>
                <a:latin typeface="Trebuchet MS"/>
              </a:rPr>
              <a:t>j</a:t>
            </a:r>
            <a:r>
              <a:rPr lang="zh-CN" altLang="en-US" sz="2400" spc="-1" dirty="0">
                <a:solidFill>
                  <a:srgbClr val="000000"/>
                </a:solidFill>
                <a:latin typeface="Trebuchet MS"/>
              </a:rPr>
              <a:t>读取数据 </a:t>
            </a:r>
            <a:r>
              <a:rPr lang="en-US" altLang="zh-CN" sz="2400" spc="-1" dirty="0">
                <a:solidFill>
                  <a:srgbClr val="000000"/>
                </a:solidFill>
                <a:latin typeface="Trebuchet MS"/>
              </a:rPr>
              <a:t>data[j]</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内存对齐 </a:t>
            </a: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填充数组，使之对齐到</a:t>
            </a:r>
            <a:r>
              <a:rPr lang="en-US" altLang="zh-CN" sz="2400" b="0" strike="noStrike" spc="-1" dirty="0">
                <a:solidFill>
                  <a:srgbClr val="000000"/>
                </a:solidFill>
                <a:latin typeface="Trebuchet MS"/>
              </a:rPr>
              <a:t>16</a:t>
            </a:r>
            <a:r>
              <a:rPr lang="en-US" altLang="zh-CN" sz="2400" spc="-1" dirty="0">
                <a:solidFill>
                  <a:srgbClr val="000000"/>
                </a:solidFill>
                <a:latin typeface="Trebuchet MS"/>
              </a:rPr>
              <a:t>/32</a:t>
            </a:r>
            <a:r>
              <a:rPr lang="zh-CN" altLang="en-US" sz="2400" spc="-1" dirty="0">
                <a:solidFill>
                  <a:srgbClr val="000000"/>
                </a:solidFill>
                <a:latin typeface="Trebuchet MS"/>
              </a:rPr>
              <a:t>或者</a:t>
            </a:r>
            <a:r>
              <a:rPr lang="en-US" altLang="zh-CN" sz="2400" spc="-1" dirty="0">
                <a:solidFill>
                  <a:srgbClr val="000000"/>
                </a:solidFill>
                <a:latin typeface="Trebuchet MS"/>
              </a:rPr>
              <a:t>64</a:t>
            </a:r>
            <a:r>
              <a:rPr lang="zh-CN" altLang="en-US" sz="2400" spc="-1" dirty="0">
                <a:solidFill>
                  <a:srgbClr val="000000"/>
                </a:solidFill>
                <a:latin typeface="Trebuchet MS"/>
              </a:rPr>
              <a:t>的整数倍</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）的个数以及工作组（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）的规模</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理想情况下，</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上一个计算单元（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）上的每个处理元素（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）上至少有</a:t>
            </a:r>
            <a:r>
              <a:rPr lang="en-US" altLang="zh-CN" sz="2800" b="0" strike="noStrike" spc="-1" dirty="0">
                <a:solidFill>
                  <a:srgbClr val="000000"/>
                </a:solidFill>
                <a:latin typeface="Trebuchet MS"/>
              </a:rPr>
              <a:t>4</a:t>
            </a:r>
            <a:r>
              <a:rPr lang="zh-CN" altLang="en-US" sz="2800" b="0" strike="noStrike" spc="-1" dirty="0">
                <a:solidFill>
                  <a:srgbClr val="000000"/>
                </a:solidFill>
                <a:latin typeface="Trebuchet MS"/>
              </a:rPr>
              <a:t>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越多越好，但也有上限</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每个工作项都要消耗处理元素（</a:t>
            </a:r>
            <a:r>
              <a:rPr lang="en-US" altLang="zh-CN" sz="2400" b="0" strike="noStrike" spc="-1" dirty="0">
                <a:solidFill>
                  <a:srgbClr val="000000"/>
                </a:solidFill>
                <a:latin typeface="Trebuchet MS"/>
              </a:rPr>
              <a:t>PE</a:t>
            </a:r>
            <a:r>
              <a:rPr lang="zh-CN" altLang="en-US" sz="2400" b="0" strike="noStrike" spc="-1" dirty="0">
                <a:solidFill>
                  <a:srgbClr val="000000"/>
                </a:solidFill>
                <a:latin typeface="Trebuchet MS"/>
              </a:rPr>
              <a:t>）上面有限的资源（比如寄存器等等）</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工作项拆散（</a:t>
            </a:r>
            <a:r>
              <a:rPr lang="en-US" altLang="zh-CN" sz="3200" b="0" strike="noStrike" spc="-1" dirty="0">
                <a:solidFill>
                  <a:srgbClr val="000000"/>
                </a:solidFill>
                <a:latin typeface="Trebuchet MS"/>
              </a:rPr>
              <a:t>work-item divergence</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工作项出现分支（</a:t>
            </a:r>
            <a:r>
              <a:rPr lang="en-US" altLang="zh-CN" sz="2800" b="0" strike="noStrike" spc="-1" dirty="0">
                <a:solidFill>
                  <a:srgbClr val="000000"/>
                </a:solidFill>
                <a:latin typeface="Trebuchet MS"/>
              </a:rPr>
              <a:t>branch</a:t>
            </a:r>
            <a:r>
              <a:rPr lang="zh-CN" altLang="en-US" sz="2800" b="0" strike="noStrike" spc="-1" dirty="0">
                <a:solidFill>
                  <a:srgbClr val="000000"/>
                </a:solidFill>
                <a:latin typeface="Trebuchet MS"/>
              </a:rPr>
              <a:t>）的时候怎么回事？</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实际上是一个 </a:t>
            </a:r>
            <a:r>
              <a:rPr lang="en-US" altLang="zh-CN" sz="2800" b="0" strike="noStrike" spc="-1" dirty="0">
                <a:solidFill>
                  <a:srgbClr val="000000"/>
                </a:solidFill>
                <a:latin typeface="Trebuchet MS"/>
              </a:rPr>
              <a:t>SIMD </a:t>
            </a:r>
            <a:r>
              <a:rPr lang="zh-CN" altLang="en-US" sz="2800" b="0" strike="noStrike" spc="-1" dirty="0">
                <a:solidFill>
                  <a:srgbClr val="000000"/>
                </a:solidFill>
                <a:latin typeface="Trebuchet MS"/>
              </a:rPr>
              <a:t>数据并行模型（</a:t>
            </a:r>
            <a:r>
              <a:rPr lang="en-US" altLang="zh-CN" sz="2800" spc="-1" dirty="0">
                <a:solidFill>
                  <a:srgbClr val="000000"/>
                </a:solidFill>
                <a:latin typeface="Trebuchet MS"/>
              </a:rPr>
              <a:t>SIMD data parallel model</a:t>
            </a:r>
            <a:r>
              <a:rPr lang="zh-CN" altLang="en-US" sz="2800" spc="-1" dirty="0">
                <a:solidFill>
                  <a:srgbClr val="000000"/>
                </a:solidFill>
                <a:latin typeface="Trebuchet MS"/>
              </a:rPr>
              <a:t>，</a:t>
            </a:r>
            <a:r>
              <a:rPr lang="en-US" altLang="zh-CN" sz="2800" spc="-1" dirty="0">
                <a:solidFill>
                  <a:srgbClr val="000000"/>
                </a:solidFill>
                <a:latin typeface="Trebuchet MS"/>
              </a:rPr>
              <a:t>SIMD</a:t>
            </a:r>
            <a:r>
              <a:rPr lang="zh-CN" altLang="en-US" sz="2800" spc="-1" dirty="0">
                <a:solidFill>
                  <a:srgbClr val="000000"/>
                </a:solidFill>
                <a:latin typeface="Trebuchet MS"/>
              </a:rPr>
              <a:t>即单指令多数据结构（</a:t>
            </a:r>
            <a:r>
              <a:rPr lang="en-US" altLang="zh-CN" sz="2800" spc="-1" dirty="0">
                <a:solidFill>
                  <a:srgbClr val="000000"/>
                </a:solidFill>
                <a:latin typeface="Trebuchet MS"/>
              </a:rPr>
              <a:t>Single Instruction Multiple Data</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两条</a:t>
            </a:r>
            <a:r>
              <a:rPr lang="zh-CN" altLang="en-US" sz="2800" b="0" strike="noStrike" spc="-1" dirty="0">
                <a:solidFill>
                  <a:srgbClr val="000000"/>
                </a:solidFill>
                <a:latin typeface="Trebuchet MS"/>
              </a:rPr>
              <a:t>路径（</a:t>
            </a:r>
            <a:r>
              <a:rPr lang="en-US" altLang="zh-CN" sz="2800" b="0" strike="noStrike" spc="-1" dirty="0">
                <a:solidFill>
                  <a:srgbClr val="000000"/>
                </a:solidFill>
                <a:latin typeface="Trebuchet MS"/>
              </a:rPr>
              <a:t>paths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if-else) </a:t>
            </a:r>
            <a:r>
              <a:rPr lang="zh-CN" altLang="en-US" sz="2800" b="0" strike="noStrike" spc="-1" dirty="0">
                <a:solidFill>
                  <a:srgbClr val="000000"/>
                </a:solidFill>
                <a:latin typeface="Trebuchet MS"/>
              </a:rPr>
              <a:t>可能都需要执行（分支拆散（</a:t>
            </a:r>
            <a:r>
              <a:rPr lang="en-US" altLang="zh-CN" sz="2800" b="0" strike="noStrike" spc="-1" dirty="0">
                <a:solidFill>
                  <a:srgbClr val="000000"/>
                </a:solidFill>
                <a:latin typeface="Trebuchet MS"/>
              </a:rPr>
              <a:t>branch divergence</a:t>
            </a:r>
            <a:r>
              <a:rPr lang="zh-CN" altLang="en-US" sz="2800" b="0" strike="noStrike" spc="-1" dirty="0">
                <a:solidFill>
                  <a:srgbClr val="000000"/>
                </a:solidFill>
                <a:latin typeface="Trebuchet MS"/>
              </a:rPr>
              <a:t>）），尽量避免这样</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非发散分支（</a:t>
            </a:r>
            <a:r>
              <a:rPr lang="en-US" altLang="zh-CN" sz="2800" spc="-1" dirty="0">
                <a:solidFill>
                  <a:srgbClr val="000000"/>
                </a:solidFill>
                <a:latin typeface="Trebuchet MS"/>
              </a:rPr>
              <a:t> non-divergent branches </a:t>
            </a:r>
            <a:r>
              <a:rPr lang="zh-CN" altLang="en-US" sz="2800" b="0" strike="noStrike" spc="-1" dirty="0">
                <a:solidFill>
                  <a:srgbClr val="000000"/>
                </a:solidFill>
                <a:latin typeface="Trebuchet MS"/>
              </a:rPr>
              <a:t>）也称为联合（</a:t>
            </a:r>
            <a:r>
              <a:rPr lang="en-US" altLang="zh-CN" sz="2800" b="0" strike="noStrike" spc="-1" dirty="0">
                <a:solidFill>
                  <a:srgbClr val="000000"/>
                </a:solidFill>
                <a:latin typeface="Trebuchet MS"/>
              </a:rPr>
              <a:t>uniform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内存布局（</a:t>
            </a:r>
            <a:r>
              <a:rPr lang="en-US" altLang="zh-CN" sz="3200" spc="-1" dirty="0">
                <a:solidFill>
                  <a:srgbClr val="000000"/>
                </a:solidFill>
                <a:latin typeface="Trebuchet MS"/>
              </a:rPr>
              <a:t> Memory layout </a:t>
            </a:r>
            <a:r>
              <a:rPr lang="zh-CN" altLang="en-US" sz="3200" b="0" strike="noStrike" spc="-1" dirty="0">
                <a:solidFill>
                  <a:srgbClr val="000000"/>
                </a:solidFill>
                <a:latin typeface="Trebuchet MS"/>
              </a:rPr>
              <a:t>）对性能至关重要</a:t>
            </a:r>
            <a:endParaRPr lang="en-US" sz="3200" b="0" strike="noStrike" spc="-1" dirty="0">
              <a:latin typeface="Arial"/>
            </a:endParaRPr>
          </a:p>
        </p:txBody>
      </p:sp>
      <p:sp>
        <p:nvSpPr>
          <p:cNvPr id="1877" name="CustomShape 2"/>
          <p:cNvSpPr/>
          <p:nvPr/>
        </p:nvSpPr>
        <p:spPr>
          <a:xfrm>
            <a:off x="457200" y="1600200"/>
            <a:ext cx="8456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数组的结构体（</a:t>
            </a:r>
            <a:r>
              <a:rPr lang="en-US" altLang="zh-CN" sz="2400" spc="-1" dirty="0">
                <a:solidFill>
                  <a:srgbClr val="000000"/>
                </a:solidFill>
                <a:latin typeface="Trebuchet MS"/>
              </a:rPr>
              <a:t> Structure of Arrays</a:t>
            </a:r>
            <a:r>
              <a:rPr lang="zh-CN" altLang="en-US" sz="2400" spc="-1" dirty="0">
                <a:solidFill>
                  <a:srgbClr val="000000"/>
                </a:solidFill>
                <a:latin typeface="Trebuchet MS"/>
              </a:rPr>
              <a:t>，缩写为</a:t>
            </a:r>
            <a:r>
              <a:rPr lang="en-US" altLang="zh-CN" sz="2400" spc="-1" dirty="0" err="1">
                <a:solidFill>
                  <a:srgbClr val="000000"/>
                </a:solidFill>
                <a:latin typeface="Trebuchet MS"/>
              </a:rPr>
              <a:t>SoA</a:t>
            </a:r>
            <a:r>
              <a:rPr lang="en-US" altLang="zh-CN" sz="2400" spc="-1" dirty="0">
                <a:solidFill>
                  <a:srgbClr val="000000"/>
                </a:solidFill>
                <a:latin typeface="Trebuchet MS"/>
              </a:rPr>
              <a:t> </a:t>
            </a:r>
            <a:r>
              <a:rPr lang="zh-CN" altLang="en-US" sz="2400" b="0" strike="noStrike" spc="-1" dirty="0">
                <a:solidFill>
                  <a:srgbClr val="000000"/>
                </a:solidFill>
                <a:latin typeface="Trebuchet MS"/>
              </a:rPr>
              <a:t>） </a:t>
            </a:r>
            <a:r>
              <a:rPr lang="en-US" altLang="zh-CN" sz="2400" b="0" strike="noStrike" spc="-1" dirty="0">
                <a:solidFill>
                  <a:srgbClr val="000000"/>
                </a:solidFill>
                <a:latin typeface="Trebuchet MS"/>
              </a:rPr>
              <a:t>vs </a:t>
            </a:r>
            <a:r>
              <a:rPr lang="zh-CN" altLang="en-US" sz="2400" b="0" strike="noStrike" spc="-1" dirty="0">
                <a:solidFill>
                  <a:srgbClr val="000000"/>
                </a:solidFill>
                <a:latin typeface="Trebuchet MS"/>
              </a:rPr>
              <a:t>结构体的数组（</a:t>
            </a:r>
            <a:r>
              <a:rPr lang="en-US" altLang="zh-CN" sz="2400" spc="-1" dirty="0">
                <a:solidFill>
                  <a:srgbClr val="000000"/>
                </a:solidFill>
                <a:latin typeface="Trebuchet MS"/>
              </a:rPr>
              <a:t> Array of Structures</a:t>
            </a:r>
            <a:r>
              <a:rPr lang="zh-CN" altLang="en-US" sz="2400" spc="-1" dirty="0">
                <a:solidFill>
                  <a:srgbClr val="000000"/>
                </a:solidFill>
                <a:latin typeface="Trebuchet MS"/>
              </a:rPr>
              <a:t>，缩写为</a:t>
            </a:r>
            <a:r>
              <a:rPr lang="en-US" altLang="zh-CN" sz="2400" spc="-1" dirty="0" err="1">
                <a:solidFill>
                  <a:srgbClr val="000000"/>
                </a:solidFill>
                <a:latin typeface="Trebuchet MS"/>
              </a:rPr>
              <a:t>AoS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问题</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r>
              <a:rPr lang="en-US" sz="2400" b="1" strike="noStrike" spc="-1" dirty="0">
                <a:solidFill>
                  <a:srgbClr val="000000"/>
                </a:solidFill>
                <a:latin typeface="Courier New Bold"/>
              </a:rPr>
              <a:t>	</a:t>
            </a:r>
            <a:r>
              <a:rPr lang="en-US" sz="2400" b="1" strike="noStrike" spc="-1" dirty="0">
                <a:solidFill>
                  <a:srgbClr val="C0504D"/>
                </a:solidFill>
                <a:latin typeface="Courier New Bold"/>
              </a:rPr>
              <a:t>struct </a:t>
            </a:r>
            <a:r>
              <a:rPr lang="en-US" sz="2400" b="1" strike="noStrike" spc="-1" dirty="0">
                <a:solidFill>
                  <a:srgbClr val="000000"/>
                </a:solidFill>
                <a:latin typeface="Courier New Bold"/>
              </a:rPr>
              <a:t>{ </a:t>
            </a:r>
            <a:r>
              <a:rPr lang="en-US" sz="2400" b="1" strike="noStrike" spc="-1" dirty="0">
                <a:solidFill>
                  <a:srgbClr val="C0504D"/>
                </a:solidFill>
                <a:latin typeface="Courier New Bold"/>
              </a:rPr>
              <a:t>float</a:t>
            </a:r>
            <a:r>
              <a:rPr lang="en-US" sz="2400" b="1" strike="noStrike" spc="-1" dirty="0">
                <a:solidFill>
                  <a:srgbClr val="000000"/>
                </a:solidFill>
                <a:latin typeface="Courier New Bold"/>
              </a:rPr>
              <a:t> x, y, z, a; } Point;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数组结构体</a:t>
            </a:r>
            <a:r>
              <a:rPr lang="en-US" sz="2400" b="0" strike="noStrike" spc="-1" dirty="0">
                <a:solidFill>
                  <a:srgbClr val="000000"/>
                </a:solidFill>
                <a:latin typeface="Trebuchet MS"/>
              </a:rPr>
              <a:t> (</a:t>
            </a:r>
            <a:r>
              <a:rPr lang="en-US" sz="2400" b="0" strike="noStrike" spc="-1" dirty="0" err="1">
                <a:solidFill>
                  <a:srgbClr val="000000"/>
                </a:solidFill>
                <a:latin typeface="Trebuchet MS"/>
              </a:rPr>
              <a:t>SoA</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GPU</a:t>
            </a:r>
            <a:r>
              <a:rPr lang="zh-CN" altLang="en-US" sz="2400" b="0" strike="noStrike" spc="-1" dirty="0">
                <a:solidFill>
                  <a:srgbClr val="000000"/>
                </a:solidFill>
                <a:latin typeface="Trebuchet MS"/>
              </a:rPr>
              <a:t>上的内存合并（</a:t>
            </a:r>
            <a:r>
              <a:rPr lang="en-US" altLang="zh-CN" sz="2400" spc="-1" dirty="0">
                <a:solidFill>
                  <a:srgbClr val="000000"/>
                </a:solidFill>
                <a:latin typeface="Trebuchet MS"/>
              </a:rPr>
              <a:t>memory coalescence</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结构体数组 </a:t>
            </a:r>
            <a:r>
              <a:rPr lang="en-US" sz="2400" b="0" strike="noStrike" spc="-1" dirty="0">
                <a:solidFill>
                  <a:srgbClr val="000000"/>
                </a:solidFill>
                <a:latin typeface="Trebuchet MS"/>
              </a:rPr>
              <a:t>(</a:t>
            </a:r>
            <a:r>
              <a:rPr lang="en-US" sz="2400" b="0" strike="noStrike" spc="-1" dirty="0" err="1">
                <a:solidFill>
                  <a:srgbClr val="000000"/>
                </a:solidFill>
                <a:latin typeface="Trebuchet MS"/>
              </a:rPr>
              <a:t>AoS</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CPU</a:t>
            </a:r>
            <a:r>
              <a:rPr lang="zh-CN" altLang="en-US" sz="2400" b="0" strike="noStrike" spc="-1" dirty="0">
                <a:solidFill>
                  <a:srgbClr val="000000"/>
                </a:solidFill>
                <a:latin typeface="Trebuchet MS"/>
              </a:rPr>
              <a:t>上的缓存层级（</a:t>
            </a:r>
            <a:r>
              <a:rPr lang="en-US" altLang="zh-CN" sz="2400" spc="-1" dirty="0">
                <a:solidFill>
                  <a:srgbClr val="000000"/>
                </a:solidFill>
                <a:latin typeface="Trebuchet MS"/>
              </a:rPr>
              <a:t>cache hierarchies</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p:txBody>
      </p:sp>
      <p:graphicFrame>
        <p:nvGraphicFramePr>
          <p:cNvPr id="1878" name="Table 3"/>
          <p:cNvGraphicFramePr/>
          <p:nvPr>
            <p:extLst>
              <p:ext uri="{D42A27DB-BD31-4B8C-83A1-F6EECF244321}">
                <p14:modId xmlns:p14="http://schemas.microsoft.com/office/powerpoint/2010/main" val="10482883"/>
              </p:ext>
            </p:extLst>
          </p:nvPr>
        </p:nvGraphicFramePr>
        <p:xfrm>
          <a:off x="912960" y="403380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660360" y="380016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ea typeface="DejaVu Sans"/>
              </a:rPr>
              <a:t>将工作项就近安排，和就近安排内存同理</a:t>
            </a:r>
            <a:endParaRPr lang="en-US" sz="1800" b="0" strike="noStrike" spc="-1" dirty="0">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0" strike="noStrike" spc="-1" dirty="0">
                <a:solidFill>
                  <a:srgbClr val="4F81BD"/>
                </a:solidFill>
                <a:latin typeface="Trebuchet MS"/>
                <a:ea typeface="DejaVu Sans"/>
              </a:rPr>
              <a:t>单个工作项访问邻近内存（</a:t>
            </a:r>
            <a:r>
              <a:rPr lang="en-US" altLang="zh-CN" spc="-1" dirty="0">
                <a:solidFill>
                  <a:srgbClr val="4F81BD"/>
                </a:solidFill>
                <a:latin typeface="Trebuchet MS"/>
              </a:rPr>
              <a:t>adjacent memory</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其他的优化建议</a:t>
            </a:r>
            <a:endParaRPr lang="en-US" sz="4400" b="0" strike="noStrike" spc="-1" dirty="0">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使用分析器（</a:t>
            </a:r>
            <a:r>
              <a:rPr lang="en-US" altLang="zh-CN" sz="3200" b="0" strike="noStrike" spc="-1" dirty="0">
                <a:solidFill>
                  <a:srgbClr val="000000"/>
                </a:solidFill>
                <a:latin typeface="Trebuchet MS"/>
              </a:rPr>
              <a:t>profiler</a:t>
            </a:r>
            <a:r>
              <a:rPr lang="zh-CN" altLang="en-US" sz="3200" b="0" strike="noStrike" spc="-1" dirty="0">
                <a:solidFill>
                  <a:srgbClr val="000000"/>
                </a:solidFill>
                <a:latin typeface="Trebuchet MS"/>
              </a:rPr>
              <a:t>）来查看你的程序是否性能良好</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占用率 </a:t>
            </a: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t>
            </a:r>
            <a:r>
              <a:rPr lang="zh-CN" altLang="en-US" sz="2800" b="0" strike="noStrike" spc="-1" dirty="0">
                <a:solidFill>
                  <a:srgbClr val="000000"/>
                </a:solidFill>
                <a:latin typeface="Trebuchet MS"/>
              </a:rPr>
              <a:t>是衡量你的处理元素（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，缩写为 </a:t>
            </a:r>
            <a:r>
              <a:rPr lang="en-US" altLang="zh-CN" sz="2800" b="0" strike="noStrike" spc="-1" dirty="0">
                <a:solidFill>
                  <a:srgbClr val="000000"/>
                </a:solidFill>
                <a:latin typeface="Trebuchet MS"/>
              </a:rPr>
              <a:t>PE</a:t>
            </a:r>
            <a:r>
              <a:rPr lang="zh-CN" altLang="en-US" sz="2800" b="0" strike="noStrike" spc="-1" dirty="0">
                <a:solidFill>
                  <a:srgbClr val="000000"/>
                </a:solidFill>
                <a:latin typeface="Trebuchet MS"/>
              </a:rPr>
              <a:t>）的</a:t>
            </a:r>
            <a:r>
              <a:rPr lang="zh-CN" altLang="en-US" sz="2800" spc="-1" dirty="0">
                <a:solidFill>
                  <a:srgbClr val="E46C0A"/>
                </a:solidFill>
                <a:latin typeface="Trebuchet MS"/>
              </a:rPr>
              <a:t>活跃程度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占用率超过</a:t>
            </a:r>
            <a:r>
              <a:rPr lang="en-US" altLang="zh-CN" sz="2800" b="0" strike="noStrike" spc="-1" dirty="0">
                <a:solidFill>
                  <a:srgbClr val="000000"/>
                </a:solidFill>
                <a:latin typeface="Trebuchet MS"/>
              </a:rPr>
              <a:t>0.5</a:t>
            </a:r>
            <a:r>
              <a:rPr lang="zh-CN" altLang="en-US" sz="2800" b="0" strike="noStrike" spc="-1" dirty="0">
                <a:solidFill>
                  <a:srgbClr val="000000"/>
                </a:solidFill>
                <a:latin typeface="Trebuchet MS"/>
              </a:rPr>
              <a:t>就是好的（表示超过</a:t>
            </a:r>
            <a:r>
              <a:rPr lang="en-US" altLang="zh-CN" sz="2800" b="0" strike="noStrike" spc="-1" dirty="0">
                <a:solidFill>
                  <a:srgbClr val="000000"/>
                </a:solidFill>
                <a:latin typeface="Trebuchet MS"/>
              </a:rPr>
              <a:t>50%</a:t>
            </a:r>
            <a:r>
              <a:rPr lang="zh-CN" altLang="en-US" sz="2800" b="0" strike="noStrike" spc="-1" dirty="0">
                <a:solidFill>
                  <a:srgbClr val="000000"/>
                </a:solidFill>
                <a:latin typeface="Trebuchet MS"/>
              </a:rPr>
              <a:t>的活跃程度）</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分析其要考虑的其他衡量指标</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内存带宽（</a:t>
            </a:r>
            <a:r>
              <a:rPr lang="en-US" altLang="zh-CN" sz="2800" b="0" strike="noStrike" spc="-1" dirty="0">
                <a:solidFill>
                  <a:srgbClr val="000000"/>
                </a:solidFill>
                <a:latin typeface="Trebuchet MS"/>
              </a:rPr>
              <a:t>memory bandwidth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应该保证有一个良好的峰值（</a:t>
            </a:r>
            <a:r>
              <a:rPr lang="en-US" altLang="zh-CN" sz="2800" spc="-1" dirty="0">
                <a:solidFill>
                  <a:srgbClr val="000000"/>
                </a:solidFill>
                <a:latin typeface="Trebuchet MS"/>
              </a:rPr>
              <a:t> a good fraction of peak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比如，在 </a:t>
            </a:r>
            <a:r>
              <a:rPr lang="en-US" altLang="zh-CN" sz="2400" b="0" strike="noStrike" spc="-1" dirty="0">
                <a:solidFill>
                  <a:srgbClr val="000000"/>
                </a:solidFill>
                <a:latin typeface="Trebuchet MS"/>
              </a:rPr>
              <a:t>M2050 GPU </a:t>
            </a:r>
            <a:r>
              <a:rPr lang="zh-CN" altLang="en-US" sz="2400" b="0" strike="noStrike" spc="-1" dirty="0">
                <a:solidFill>
                  <a:srgbClr val="000000"/>
                </a:solidFill>
                <a:latin typeface="Trebuchet MS"/>
              </a:rPr>
              <a:t>上到全局内存（</a:t>
            </a:r>
            <a:r>
              <a:rPr lang="en-US" altLang="zh-CN" sz="2400" b="0" strike="noStrike" spc="-1" dirty="0">
                <a:solidFill>
                  <a:srgbClr val="000000"/>
                </a:solidFill>
                <a:latin typeface="Trebuchet MS"/>
              </a:rPr>
              <a:t>global memory</a:t>
            </a:r>
            <a:r>
              <a:rPr lang="zh-CN" altLang="en-US" sz="2400" b="0" strike="noStrike" spc="-1" dirty="0">
                <a:solidFill>
                  <a:srgbClr val="000000"/>
                </a:solidFill>
                <a:latin typeface="Trebuchet MS"/>
              </a:rPr>
              <a:t>）的内存带宽 为</a:t>
            </a:r>
            <a:r>
              <a:rPr lang="en-US" sz="2400" b="0" strike="noStrike" spc="-1" dirty="0">
                <a:solidFill>
                  <a:srgbClr val="000000"/>
                </a:solidFill>
                <a:latin typeface="Trebuchet MS"/>
              </a:rPr>
              <a:t>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）（线程（</a:t>
            </a:r>
            <a:r>
              <a:rPr lang="en-US" altLang="zh-CN" sz="2800" b="0" strike="noStrike" spc="-1" dirty="0">
                <a:solidFill>
                  <a:srgbClr val="000000"/>
                </a:solidFill>
                <a:latin typeface="Trebuchet MS"/>
              </a:rPr>
              <a:t>thread</a:t>
            </a:r>
            <a:r>
              <a:rPr lang="zh-CN" altLang="en-US" sz="2800" b="0" strike="noStrike" spc="-1" dirty="0">
                <a:solidFill>
                  <a:srgbClr val="000000"/>
                </a:solidFill>
                <a:latin typeface="Trebuchet MS"/>
              </a:rPr>
              <a:t>））分散度（</a:t>
            </a:r>
            <a:r>
              <a:rPr lang="en-US" altLang="zh-CN" sz="2800" b="0" strike="noStrike" spc="-1" dirty="0">
                <a:solidFill>
                  <a:srgbClr val="000000"/>
                </a:solidFill>
                <a:latin typeface="Trebuchet MS"/>
              </a:rPr>
              <a:t>divergence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这个越低越好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每工作项（</a:t>
            </a:r>
            <a:r>
              <a:rPr lang="en-US" altLang="zh-CN" sz="2800" spc="-1" dirty="0">
                <a:solidFill>
                  <a:srgbClr val="000000"/>
                </a:solidFill>
                <a:latin typeface="Trebuchet MS"/>
              </a:rPr>
              <a:t>work-item</a:t>
            </a:r>
            <a:r>
              <a:rPr lang="zh-CN" altLang="en-US" sz="2800" spc="-1" dirty="0">
                <a:solidFill>
                  <a:srgbClr val="000000"/>
                </a:solidFill>
                <a:latin typeface="Trebuchet MS"/>
              </a:rPr>
              <a:t>）（线程（</a:t>
            </a:r>
            <a:r>
              <a:rPr lang="en-US" altLang="zh-CN" sz="2800" spc="-1" dirty="0">
                <a:solidFill>
                  <a:srgbClr val="000000"/>
                </a:solidFill>
                <a:latin typeface="Trebuchet MS"/>
              </a:rPr>
              <a:t>thread</a:t>
            </a:r>
            <a:r>
              <a:rPr lang="zh-CN" altLang="en-US" sz="2800" spc="-1" dirty="0">
                <a:solidFill>
                  <a:srgbClr val="000000"/>
                </a:solidFill>
                <a:latin typeface="Trebuchet MS"/>
              </a:rPr>
              <a:t>）） 的寄存器（</a:t>
            </a:r>
            <a:r>
              <a:rPr lang="en-US" altLang="zh-CN" sz="2800" spc="-1" dirty="0">
                <a:solidFill>
                  <a:srgbClr val="000000"/>
                </a:solidFill>
                <a:latin typeface="Trebuchet MS"/>
              </a:rPr>
              <a:t>register</a:t>
            </a:r>
            <a:r>
              <a:rPr lang="zh-CN" altLang="en-US" sz="2800"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理想情况下低一些好，最好是计算单元（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，缩写为</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）上的硬件寄存器（</a:t>
            </a:r>
            <a:r>
              <a:rPr lang="en-US" altLang="zh-CN" sz="2800" b="0" strike="noStrike" spc="-1" dirty="0">
                <a:solidFill>
                  <a:srgbClr val="000000"/>
                </a:solidFill>
                <a:latin typeface="Trebuchet MS"/>
              </a:rPr>
              <a:t>register</a:t>
            </a:r>
            <a:r>
              <a:rPr lang="zh-CN" altLang="en-US" sz="2800" b="0" strike="noStrike" spc="-1" dirty="0">
                <a:solidFill>
                  <a:srgbClr val="000000"/>
                </a:solidFill>
                <a:latin typeface="Trebuchet MS"/>
              </a:rPr>
              <a:t>）数目的除数（</a:t>
            </a:r>
            <a:r>
              <a:rPr lang="en-US" altLang="zh-CN" sz="2800" b="0" strike="noStrike" spc="-1" dirty="0">
                <a:solidFill>
                  <a:srgbClr val="000000"/>
                </a:solidFill>
                <a:latin typeface="Trebuchet MS"/>
              </a:rPr>
              <a:t>divisor</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比如对于 </a:t>
            </a:r>
            <a:r>
              <a:rPr lang="en-US" altLang="zh-CN" sz="2400" b="0" strike="noStrike" spc="-1" dirty="0">
                <a:solidFill>
                  <a:srgbClr val="000000"/>
                </a:solidFill>
                <a:latin typeface="Trebuchet MS"/>
              </a:rPr>
              <a:t>M2050 GPU</a:t>
            </a:r>
            <a:r>
              <a:rPr lang="zh-CN" altLang="en-US" sz="2400" spc="-1" dirty="0">
                <a:solidFill>
                  <a:srgbClr val="000000"/>
                </a:solidFill>
                <a:latin typeface="Trebuchet MS"/>
              </a:rPr>
              <a:t> 来说就可以设置为</a:t>
            </a:r>
            <a:r>
              <a:rPr lang="en-US" sz="2400" b="0" strike="noStrike" spc="-1" dirty="0">
                <a:solidFill>
                  <a:srgbClr val="000000"/>
                </a:solidFill>
                <a:latin typeface="Trebuchet MS"/>
              </a:rPr>
              <a:t> 32,768</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针对每个计算单元（</a:t>
            </a:r>
            <a:r>
              <a:rPr lang="en-US" altLang="zh-CN" sz="2400" b="0" strike="noStrike" spc="-1" dirty="0">
                <a:solidFill>
                  <a:srgbClr val="000000"/>
                </a:solidFill>
                <a:latin typeface="Trebuchet MS"/>
              </a:rPr>
              <a:t>CU</a:t>
            </a:r>
            <a:r>
              <a:rPr lang="zh-CN" altLang="en-US" sz="2400" b="0" strike="noStrike" spc="-1" dirty="0">
                <a:solidFill>
                  <a:srgbClr val="000000"/>
                </a:solidFill>
                <a:latin typeface="Trebuchet MS"/>
              </a:rPr>
              <a:t>）中的所有工作组和工作项静态分配（</a:t>
            </a:r>
            <a:r>
              <a:rPr lang="en-US" altLang="zh-CN" sz="2400" b="0" strike="noStrike" spc="-1" dirty="0">
                <a:solidFill>
                  <a:srgbClr val="000000"/>
                </a:solidFill>
                <a:latin typeface="Trebuchet MS"/>
              </a:rPr>
              <a:t>statically allocated</a:t>
            </a:r>
            <a:r>
              <a:rPr lang="zh-CN" altLang="en-US" sz="2400" b="0" strike="noStrike" spc="-1" dirty="0">
                <a:solidFill>
                  <a:srgbClr val="000000"/>
                </a:solidFill>
                <a:latin typeface="Trebuchet MS"/>
              </a:rPr>
              <a:t>）并且相互共享</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四个工作组（</a:t>
            </a:r>
            <a:r>
              <a:rPr lang="en-US" altLang="zh-CN" sz="2400" spc="-1" dirty="0">
                <a:solidFill>
                  <a:srgbClr val="000000"/>
                </a:solidFill>
                <a:latin typeface="Trebuchet MS"/>
              </a:rPr>
              <a:t>work-group</a:t>
            </a:r>
            <a:r>
              <a:rPr lang="zh-CN" altLang="en-US" sz="2400" spc="-1" dirty="0">
                <a:solidFill>
                  <a:srgbClr val="000000"/>
                </a:solidFill>
                <a:latin typeface="Trebuchet MS"/>
              </a:rPr>
              <a:t>），每个工作组有</a:t>
            </a:r>
            <a:r>
              <a:rPr lang="en-US" altLang="zh-CN" sz="2400" spc="-1" dirty="0">
                <a:solidFill>
                  <a:srgbClr val="000000"/>
                </a:solidFill>
                <a:latin typeface="Trebuchet MS"/>
              </a:rPr>
              <a:t>1024</a:t>
            </a:r>
            <a:r>
              <a:rPr lang="zh-CN" altLang="en-US" sz="2400" spc="-1" dirty="0">
                <a:solidFill>
                  <a:srgbClr val="000000"/>
                </a:solidFill>
                <a:latin typeface="Trebuchet MS"/>
              </a:rPr>
              <a:t>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），这样最终就是每个工作项只有</a:t>
            </a:r>
            <a:r>
              <a:rPr lang="en-US" altLang="zh-CN" sz="2400" spc="-1" dirty="0">
                <a:solidFill>
                  <a:srgbClr val="000000"/>
                </a:solidFill>
                <a:latin typeface="Trebuchet MS"/>
              </a:rPr>
              <a:t>8</a:t>
            </a:r>
            <a:r>
              <a:rPr lang="zh-CN" altLang="en-US" sz="2400" spc="-1" dirty="0">
                <a:solidFill>
                  <a:srgbClr val="000000"/>
                </a:solidFill>
                <a:latin typeface="Trebuchet MS"/>
              </a:rPr>
              <a:t>个寄存器（</a:t>
            </a:r>
            <a:r>
              <a:rPr lang="en-US" altLang="zh-CN" sz="2400" spc="-1" dirty="0">
                <a:solidFill>
                  <a:srgbClr val="000000"/>
                </a:solidFill>
                <a:latin typeface="Trebuchet MS"/>
              </a:rPr>
              <a:t>register</a:t>
            </a:r>
            <a:r>
              <a:rPr lang="zh-CN" altLang="en-US" sz="2400" spc="-1" dirty="0">
                <a:solidFill>
                  <a:srgbClr val="000000"/>
                </a:solidFill>
                <a:latin typeface="Trebuchet MS"/>
              </a:rPr>
              <a:t>）</a:t>
            </a:r>
            <a:r>
              <a:rPr lang="zh-CN" altLang="en-US" sz="2400" b="0" strike="noStrike" spc="-1" dirty="0">
                <a:solidFill>
                  <a:srgbClr val="000000"/>
                </a:solidFill>
                <a:latin typeface="Trebuchet MS"/>
              </a:rPr>
              <a:t>！通常目标是每个工作项有</a:t>
            </a:r>
            <a:r>
              <a:rPr lang="en-US" altLang="zh-CN" sz="2400" b="0" strike="noStrike" spc="-1" dirty="0">
                <a:solidFill>
                  <a:srgbClr val="000000"/>
                </a:solidFill>
                <a:latin typeface="Trebuchet MS"/>
              </a:rPr>
              <a:t>16-32</a:t>
            </a:r>
            <a:r>
              <a:rPr lang="zh-CN" altLang="en-US" sz="2400" b="0" strike="noStrike" spc="-1" dirty="0">
                <a:solidFill>
                  <a:srgbClr val="000000"/>
                </a:solidFill>
                <a:latin typeface="Trebuchet MS"/>
              </a:rPr>
              <a:t>个寄存器（</a:t>
            </a:r>
            <a:r>
              <a:rPr lang="en-US" altLang="zh-CN" sz="2400" b="0" strike="noStrike" spc="-1" dirty="0">
                <a:solidFill>
                  <a:srgbClr val="000000"/>
                </a:solidFill>
                <a:latin typeface="Trebuchet MS"/>
              </a:rPr>
              <a:t>register</a:t>
            </a:r>
            <a:r>
              <a:rPr lang="zh-CN" altLang="en-US" sz="2400" b="0" strike="noStrike" spc="-1" dirty="0">
                <a:solidFill>
                  <a:srgbClr val="000000"/>
                </a:solidFill>
                <a:latin typeface="Trebuchet MS"/>
              </a:rPr>
              <a:t>）。</a:t>
            </a: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中的可移植性</a:t>
            </a:r>
            <a:endParaRPr lang="en-US" sz="4400" b="0" strike="noStrike" spc="-1" dirty="0">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zh-CN" altLang="en-US" sz="3200" spc="-1" dirty="0">
                <a:solidFill>
                  <a:srgbClr val="E46C0A"/>
                </a:solidFill>
                <a:latin typeface="Trebuchet MS"/>
              </a:rPr>
              <a:t>不要</a:t>
            </a:r>
            <a:r>
              <a:rPr lang="zh-CN" altLang="en-US" sz="3200" b="0" strike="noStrike" spc="-1" dirty="0">
                <a:solidFill>
                  <a:srgbClr val="E46C0A"/>
                </a:solidFill>
                <a:latin typeface="Trebuchet MS"/>
              </a:rPr>
              <a:t>为了任何一个平台去过分优化</a:t>
            </a:r>
            <a:r>
              <a:rPr lang="en-US" altLang="zh-CN" sz="3200" b="0" strike="noStrike" spc="-1" dirty="0">
                <a:solidFill>
                  <a:srgbClr val="E46C0A"/>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比如：</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不要写死一些特定的参数，比如 </a:t>
            </a:r>
            <a:r>
              <a:rPr lang="en-US" altLang="zh-CN" sz="2800" b="0" strike="noStrike" spc="-1" dirty="0">
                <a:solidFill>
                  <a:srgbClr val="000000"/>
                </a:solidFill>
                <a:latin typeface="Trebuchet MS"/>
              </a:rPr>
              <a:t>warp/</a:t>
            </a:r>
            <a:r>
              <a:rPr lang="en-US" altLang="zh-CN" sz="2800" b="0" strike="noStrike" spc="-1" dirty="0" err="1">
                <a:solidFill>
                  <a:srgbClr val="000000"/>
                </a:solidFill>
                <a:latin typeface="Trebuchet MS"/>
              </a:rPr>
              <a:t>wavefront</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的规模（</a:t>
            </a:r>
            <a:r>
              <a:rPr lang="en-US" altLang="zh-CN" sz="2800" b="0" strike="noStrike" spc="-1" dirty="0">
                <a:solidFill>
                  <a:srgbClr val="000000"/>
                </a:solidFill>
                <a:latin typeface="Trebuchet MS"/>
              </a:rPr>
              <a:t>size</a:t>
            </a:r>
            <a:r>
              <a:rPr lang="zh-CN" altLang="en-US" sz="2800" b="0" strike="noStrike" spc="-1" dirty="0">
                <a:solidFill>
                  <a:srgbClr val="000000"/>
                </a:solidFill>
                <a:latin typeface="Trebuchet MS"/>
              </a:rPr>
              <a:t>）等等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要注意避免一来某个特定规模的局部内存或者全局内存</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中向量数据类型（</a:t>
            </a:r>
            <a:r>
              <a:rPr lang="en-US" altLang="zh-CN" sz="2800" b="0" strike="noStrike" spc="-1" dirty="0">
                <a:solidFill>
                  <a:srgbClr val="000000"/>
                </a:solidFill>
                <a:latin typeface="Trebuchet MS"/>
              </a:rPr>
              <a:t>vector</a:t>
            </a:r>
            <a:r>
              <a:rPr lang="zh-CN" altLang="en-US" sz="2800" b="0" strike="noStrike" spc="-1" dirty="0">
                <a:solidFill>
                  <a:srgbClr val="000000"/>
                </a:solidFill>
                <a:latin typeface="Trebuchet MS"/>
              </a:rPr>
              <a:t>）的支持程度是有变化的，有的设备上快一些，有的设备上就慢了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有的设备在内存层级中包含有缓存（</a:t>
            </a:r>
            <a:r>
              <a:rPr lang="en-US" altLang="zh-CN" sz="2800" b="0" strike="noStrike" spc="-1" dirty="0">
                <a:solidFill>
                  <a:srgbClr val="000000"/>
                </a:solidFill>
                <a:latin typeface="Trebuchet MS"/>
              </a:rPr>
              <a:t>cache</a:t>
            </a:r>
            <a:r>
              <a:rPr lang="zh-CN" altLang="en-US" sz="2800" b="0" strike="noStrike" spc="-1" dirty="0">
                <a:solidFill>
                  <a:srgbClr val="000000"/>
                </a:solidFill>
                <a:latin typeface="Trebuchet MS"/>
              </a:rPr>
              <a:t>），有的就没有，如果你意识不到，这种区别就可能很大程度上影响性能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在核函数启动（</a:t>
            </a:r>
            <a:r>
              <a:rPr lang="en-US" altLang="zh-CN" sz="2800" b="0" strike="noStrike" spc="-1" dirty="0">
                <a:solidFill>
                  <a:srgbClr val="000000"/>
                </a:solidFill>
                <a:latin typeface="Trebuchet MS"/>
              </a:rPr>
              <a:t>kernel launch</a:t>
            </a:r>
            <a:r>
              <a:rPr lang="zh-CN" altLang="en-US" sz="2800" b="0" strike="noStrike" spc="-1" dirty="0">
                <a:solidFill>
                  <a:srgbClr val="000000"/>
                </a:solidFill>
                <a:latin typeface="Trebuchet MS"/>
              </a:rPr>
              <a:t>）的时候选择分配给工作组（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）以及维度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统一的（</a:t>
            </a:r>
            <a:r>
              <a:rPr lang="en-US" altLang="zh-CN" sz="2800" b="0" strike="noStrike" spc="-1" dirty="0">
                <a:solidFill>
                  <a:srgbClr val="000000"/>
                </a:solidFill>
                <a:latin typeface="Trebuchet MS"/>
              </a:rPr>
              <a:t>unified</a:t>
            </a:r>
            <a:r>
              <a:rPr lang="zh-CN" altLang="en-US" sz="2800" b="0" strike="noStrike" spc="-1" dirty="0">
                <a:solidFill>
                  <a:srgbClr val="000000"/>
                </a:solidFill>
                <a:latin typeface="Trebuchet MS"/>
              </a:rPr>
              <a:t>）和分散的（</a:t>
            </a:r>
            <a:r>
              <a:rPr lang="en-US" altLang="zh-CN" sz="2800" b="0" strike="noStrike" spc="-1" dirty="0">
                <a:solidFill>
                  <a:srgbClr val="000000"/>
                </a:solidFill>
                <a:latin typeface="Trebuchet MS"/>
              </a:rPr>
              <a:t>disjoint</a:t>
            </a:r>
            <a:r>
              <a:rPr lang="zh-CN" altLang="en-US" sz="2800" b="0" strike="noStrike" spc="-1" dirty="0">
                <a:solidFill>
                  <a:srgbClr val="000000"/>
                </a:solidFill>
                <a:latin typeface="Trebuchet MS"/>
              </a:rPr>
              <a:t>）宿主内存和全局内存会导致性能差异</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不同设备之间的双精度运算性能会有很显著的差异</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有一些</a:t>
            </a:r>
            <a:r>
              <a:rPr lang="en-US" sz="2800" b="0" strike="noStrike" spc="-1" dirty="0">
                <a:solidFill>
                  <a:srgbClr val="000000"/>
                </a:solidFill>
                <a:latin typeface="Trebuchet MS"/>
              </a:rPr>
              <a:t> OpenCL SDK </a:t>
            </a:r>
            <a:r>
              <a:rPr lang="zh-CN" altLang="en-US" sz="2800" b="0" strike="noStrike" spc="-1" dirty="0">
                <a:solidFill>
                  <a:srgbClr val="000000"/>
                </a:solidFill>
                <a:latin typeface="Trebuchet MS"/>
              </a:rPr>
              <a:t>会提供一些有用的反馈信息，告诉你代码的编译情况，但你自己必须选择开启这种反馈功能</a:t>
            </a:r>
            <a:endParaRPr lang="en-US" altLang="zh-CN" sz="2800" b="0" strike="noStrike" spc="-1" dirty="0">
              <a:solidFill>
                <a:srgbClr val="000000"/>
              </a:solidFill>
              <a:latin typeface="Trebuchet MS"/>
            </a:endParaRPr>
          </a:p>
          <a:p>
            <a:pPr marL="457920" lvl="1">
              <a:lnSpc>
                <a:spcPct val="110000"/>
              </a:lnSpc>
              <a:spcBef>
                <a:spcPts val="561"/>
              </a:spcBef>
              <a:buClr>
                <a:srgbClr val="000000"/>
              </a:buClr>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将你的代码在几个不同的平台上进行运行然后对比一下效果，是个很好的习惯（多对比作侧写是很好的！）</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建议至少使用两个不同的</a:t>
            </a:r>
            <a:r>
              <a:rPr lang="en-US" altLang="zh-CN" sz="2800" spc="-1" dirty="0">
                <a:solidFill>
                  <a:srgbClr val="000000"/>
                </a:solidFill>
                <a:latin typeface="Trebuchet MS"/>
              </a:rPr>
              <a:t>GPU</a:t>
            </a:r>
            <a:r>
              <a:rPr lang="zh-CN" altLang="en-US" sz="2800" spc="-1" dirty="0">
                <a:solidFill>
                  <a:srgbClr val="000000"/>
                </a:solidFill>
                <a:latin typeface="Trebuchet MS"/>
              </a:rPr>
              <a:t>（最好是不同厂商的）和至少一个</a:t>
            </a:r>
            <a:r>
              <a:rPr lang="en-US" altLang="zh-CN" sz="2800" spc="-1" dirty="0">
                <a:solidFill>
                  <a:srgbClr val="000000"/>
                </a:solidFill>
                <a:latin typeface="Trebuchet MS"/>
              </a:rPr>
              <a:t>CPU</a:t>
            </a:r>
            <a:r>
              <a:rPr lang="zh-CN" altLang="en-US" sz="2800" spc="-1" dirty="0">
                <a:solidFill>
                  <a:srgbClr val="000000"/>
                </a:solidFill>
                <a:latin typeface="Trebuchet MS"/>
              </a:rPr>
              <a:t>进行对比</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针对可移植性能的一些建议</a:t>
            </a:r>
            <a:endParaRPr lang="en-US" sz="4400" b="0" strike="noStrike" spc="-1" dirty="0">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在运行时（</a:t>
            </a:r>
            <a:r>
              <a:rPr lang="en-US" altLang="zh-CN" sz="2800" b="0" strike="noStrike" spc="-1" dirty="0">
                <a:solidFill>
                  <a:srgbClr val="000000"/>
                </a:solidFill>
                <a:latin typeface="Trebuchet MS"/>
              </a:rPr>
              <a:t>run time</a:t>
            </a:r>
            <a:r>
              <a:rPr lang="zh-CN" altLang="en-US" sz="2800" b="0" strike="noStrike" spc="-1" dirty="0">
                <a:solidFill>
                  <a:srgbClr val="000000"/>
                </a:solidFill>
                <a:latin typeface="Trebuchet MS"/>
              </a:rPr>
              <a:t>）搜索一下可用设备有哪些，比如</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获取可用平台 </a:t>
            </a:r>
            <a:r>
              <a:rPr lang="en-US" sz="1400" b="1" strike="noStrike" spc="-1" dirty="0">
                <a:solidFill>
                  <a:srgbClr val="000000"/>
                </a:solidFill>
                <a:latin typeface="Courier New"/>
                <a:ea typeface="DejaVu Sans"/>
              </a:rPr>
              <a:t>Get available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9BBB59"/>
                </a:solidFill>
                <a:latin typeface="Courier New"/>
                <a:ea typeface="DejaVu Sans"/>
              </a:rPr>
              <a: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cl_platform_id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platforms[MAX_PLATFORMS];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ret = </a:t>
            </a:r>
            <a:r>
              <a:rPr lang="en-US" sz="1400" b="1" strike="noStrike" spc="-1" dirty="0" err="1">
                <a:solidFill>
                  <a:srgbClr val="17375E"/>
                </a:solidFill>
                <a:latin typeface="Courier New"/>
                <a:ea typeface="DejaVu Sans"/>
              </a:rPr>
              <a:t>clGetPlatformIDs</a:t>
            </a:r>
            <a:r>
              <a:rPr lang="en-US" sz="1400" b="1" strike="noStrike" spc="-1" dirty="0">
                <a:solidFill>
                  <a:srgbClr val="000000"/>
                </a:solidFill>
                <a:latin typeface="Courier New"/>
                <a:ea typeface="DejaVu Sans"/>
              </a:rPr>
              <a:t>(MAX_PLATFORMS, platforms, &amp;</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循环遍历所有平台 </a:t>
            </a:r>
            <a:r>
              <a:rPr lang="en-US" sz="1400" b="1" strike="noStrike" spc="-1" dirty="0">
                <a:solidFill>
                  <a:srgbClr val="000000"/>
                </a:solidFill>
                <a:latin typeface="Courier New"/>
                <a:ea typeface="DejaVu Sans"/>
              </a:rPr>
              <a:t>Loop over all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p = 0; p &lt;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 p++) {</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Get available devices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8064A2"/>
                </a:solidFill>
                <a:latin typeface="Courier New"/>
                <a:ea typeface="DejaVu Sans"/>
              </a:rPr>
              <a: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 0;</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cl_device_id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devices[MAX_DEVICES];</a:t>
            </a:r>
            <a:endParaRPr lang="en-US" sz="1400" b="0" strike="noStrike" spc="-1" dirty="0">
              <a:latin typeface="Arial"/>
            </a:endParaRPr>
          </a:p>
          <a:p>
            <a:pPr>
              <a:lnSpc>
                <a:spcPct val="100000"/>
              </a:lnSpc>
            </a:pPr>
            <a:r>
              <a:rPr lang="en-US" sz="1400" b="1" strike="noStrike" spc="-1" dirty="0">
                <a:solidFill>
                  <a:srgbClr val="17375E"/>
                </a:solidFill>
                <a:latin typeface="Courier New"/>
                <a:ea typeface="DejaVu Sans"/>
              </a:rPr>
              <a:t>   </a:t>
            </a:r>
            <a:r>
              <a:rPr lang="en-US" sz="1400" b="1" strike="noStrike" spc="-1" dirty="0" err="1">
                <a:solidFill>
                  <a:srgbClr val="17375E"/>
                </a:solidFill>
                <a:latin typeface="Courier New"/>
                <a:ea typeface="DejaVu Sans"/>
              </a:rPr>
              <a:t>clGetDeviceIDs</a:t>
            </a:r>
            <a:r>
              <a:rPr lang="en-US" sz="1400" b="1" strike="noStrike" spc="-1" dirty="0">
                <a:solidFill>
                  <a:srgbClr val="000000"/>
                </a:solidFill>
                <a:latin typeface="Courier New"/>
                <a:ea typeface="DejaVu Sans"/>
              </a:rPr>
              <a:t>(platforms[p], </a:t>
            </a:r>
            <a:r>
              <a:rPr lang="en-US" sz="1400" b="1" strike="noStrike" spc="-1" dirty="0" err="1">
                <a:solidFill>
                  <a:srgbClr val="000000"/>
                </a:solidFill>
                <a:latin typeface="Courier New"/>
                <a:ea typeface="DejaVu Sans"/>
              </a:rPr>
              <a:t>deviceType</a:t>
            </a:r>
            <a:r>
              <a:rPr lang="en-US" sz="1400" b="1" strike="noStrike" spc="-1" dirty="0">
                <a:solidFill>
                  <a:srgbClr val="000000"/>
                </a:solidFill>
                <a:latin typeface="Courier New"/>
                <a:ea typeface="DejaVu Sans"/>
              </a:rPr>
              <a:t>, MAX_DEVICES, devices, &amp;</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循环遍历该平台下的所有设备 </a:t>
            </a:r>
            <a:r>
              <a:rPr lang="en-US" sz="1400" b="1" strike="noStrike" spc="-1" dirty="0">
                <a:solidFill>
                  <a:srgbClr val="000000"/>
                </a:solidFill>
                <a:latin typeface="Courier New"/>
                <a:ea typeface="DejaVu Sans"/>
              </a:rPr>
              <a:t>Loop over all devices in this platform</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d = 0; d &lt;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17375E"/>
                </a:solidFill>
                <a:latin typeface="Courier New"/>
                <a:ea typeface="DejaVu Sans"/>
              </a:rPr>
              <a:t>getDeviceInformation</a:t>
            </a:r>
            <a:r>
              <a:rPr lang="en-US" sz="1400" b="1" strike="noStrike" spc="-1" dirty="0">
                <a:solidFill>
                  <a:srgbClr val="000000"/>
                </a:solidFill>
                <a:latin typeface="Courier New"/>
                <a:ea typeface="DejaVu Sans"/>
              </a:rPr>
              <a:t>(devices[d]);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dirty="0">
                <a:solidFill>
                  <a:srgbClr val="000000"/>
                </a:solidFill>
                <a:latin typeface="Trebuchet MS"/>
                <a:ea typeface="DejaVu Sans"/>
              </a:rPr>
              <a:t>C</a:t>
            </a:r>
            <a:endParaRPr lang="en-US" sz="3200" b="0" strike="noStrike" spc="-1" dirty="0">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spc="-1" dirty="0">
                <a:solidFill>
                  <a:srgbClr val="000000"/>
                </a:solidFill>
                <a:latin typeface="Trebuchet MS"/>
              </a:rPr>
              <a:t>在运行时（</a:t>
            </a:r>
            <a:r>
              <a:rPr lang="en-US" altLang="zh-CN" sz="3200" spc="-1" dirty="0">
                <a:solidFill>
                  <a:srgbClr val="000000"/>
                </a:solidFill>
                <a:latin typeface="Trebuchet MS"/>
              </a:rPr>
              <a:t>run-time</a:t>
            </a:r>
            <a:r>
              <a:rPr lang="zh-CN" altLang="en-US" sz="3200" spc="-1" dirty="0">
                <a:solidFill>
                  <a:srgbClr val="000000"/>
                </a:solidFill>
                <a:latin typeface="Trebuchet MS"/>
              </a:rPr>
              <a:t>）对你所有的 </a:t>
            </a:r>
            <a:r>
              <a:rPr lang="en-US" altLang="zh-CN" sz="3200" spc="-1" dirty="0">
                <a:solidFill>
                  <a:srgbClr val="000000"/>
                </a:solidFill>
                <a:latin typeface="Trebuchet MS"/>
              </a:rPr>
              <a:t>OpenCL </a:t>
            </a:r>
            <a:r>
              <a:rPr lang="zh-CN" altLang="en-US" sz="3200" spc="-1" dirty="0">
                <a:solidFill>
                  <a:srgbClr val="000000"/>
                </a:solidFill>
                <a:latin typeface="Trebuchet MS"/>
              </a:rPr>
              <a:t>设备进行</a:t>
            </a:r>
            <a:r>
              <a:rPr lang="zh-CN" altLang="en-US" sz="3200" b="0" strike="noStrike" spc="-1" dirty="0">
                <a:solidFill>
                  <a:srgbClr val="C0504D"/>
                </a:solidFill>
                <a:latin typeface="Trebuchet MS"/>
              </a:rPr>
              <a:t>微型基准测试（</a:t>
            </a:r>
            <a:r>
              <a:rPr lang="en-US" altLang="zh-CN" sz="3200" b="0" strike="noStrike" spc="-1" dirty="0">
                <a:solidFill>
                  <a:srgbClr val="C0504D"/>
                </a:solidFill>
                <a:latin typeface="Trebuchet MS"/>
              </a:rPr>
              <a:t>micro-benchmark</a:t>
            </a:r>
            <a:r>
              <a:rPr lang="zh-CN" altLang="en-US" sz="3200" b="0" strike="noStrike" spc="-1" dirty="0">
                <a:solidFill>
                  <a:srgbClr val="C0504D"/>
                </a:solidFill>
                <a:latin typeface="Trebuchet MS"/>
              </a:rPr>
              <a:t>）</a:t>
            </a:r>
            <a:r>
              <a:rPr lang="zh-CN" altLang="en-US" sz="3200" b="0" strike="noStrike" spc="-1" dirty="0">
                <a:solidFill>
                  <a:srgbClr val="000000"/>
                </a:solidFill>
                <a:latin typeface="Trebuchet MS"/>
              </a:rPr>
              <a:t>来衡量（</a:t>
            </a:r>
            <a:r>
              <a:rPr lang="en-US" altLang="zh-CN" sz="3200" spc="-1" dirty="0">
                <a:solidFill>
                  <a:srgbClr val="000000"/>
                </a:solidFill>
                <a:latin typeface="Trebuchet MS"/>
              </a:rPr>
              <a:t> gauge </a:t>
            </a:r>
            <a:r>
              <a:rPr lang="zh-CN" altLang="en-US" sz="3200" b="0" strike="noStrike" spc="-1" dirty="0">
                <a:solidFill>
                  <a:srgbClr val="000000"/>
                </a:solidFill>
                <a:latin typeface="Trebuchet MS"/>
              </a:rPr>
              <a:t>）在各个设备之间如何分配工作量</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理想情况是使用一些具体的应用来进行测试，避免浪费算力资源</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测试最好短一点，否则一些速度慢的设备就会拖累速度快的设备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在得到了计算出来的每个设备的工作分数（</a:t>
            </a:r>
            <a:r>
              <a:rPr lang="en-US" altLang="zh-CN" sz="3200" b="0" strike="noStrike" spc="-1" dirty="0">
                <a:solidFill>
                  <a:srgbClr val="000000"/>
                </a:solidFill>
                <a:latin typeface="Trebuchet MS"/>
              </a:rPr>
              <a:t>work fraction</a:t>
            </a:r>
            <a:r>
              <a:rPr lang="zh-CN" altLang="en-US" sz="3200" b="0" strike="noStrike" spc="-1" dirty="0">
                <a:solidFill>
                  <a:srgbClr val="000000"/>
                </a:solidFill>
                <a:latin typeface="Trebuchet MS"/>
              </a:rPr>
              <a:t>）之后，可以时不时地重新测试一下，因为</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工作负载（</a:t>
            </a:r>
            <a:r>
              <a:rPr lang="en-US" altLang="zh-CN" sz="2800" b="0" strike="noStrike" spc="-1" dirty="0">
                <a:solidFill>
                  <a:srgbClr val="000000"/>
                </a:solidFill>
                <a:latin typeface="Trebuchet MS"/>
              </a:rPr>
              <a:t>workload</a:t>
            </a:r>
            <a:r>
              <a:rPr lang="zh-CN" altLang="en-US" sz="2800" b="0" strike="noStrike" spc="-1" dirty="0">
                <a:solidFill>
                  <a:srgbClr val="000000"/>
                </a:solidFill>
                <a:latin typeface="Trebuchet MS"/>
              </a:rPr>
              <a:t>）的行为（</a:t>
            </a:r>
            <a:r>
              <a:rPr lang="en-US" altLang="zh-CN" sz="2800" b="0" strike="noStrike" spc="-1" dirty="0">
                <a:solidFill>
                  <a:srgbClr val="000000"/>
                </a:solidFill>
                <a:latin typeface="Trebuchet MS"/>
              </a:rPr>
              <a:t>behavior</a:t>
            </a:r>
            <a:r>
              <a:rPr lang="zh-CN" altLang="en-US" sz="2800" b="0" strike="noStrike" spc="-1" dirty="0">
                <a:solidFill>
                  <a:srgbClr val="000000"/>
                </a:solidFill>
                <a:latin typeface="Trebuchet MS"/>
              </a:rPr>
              <a:t>）可能会有变化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宿主或者设备可能会繁忙或者闲置</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最重要的就是要保持最快的设备多干活</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如果慢速设备能够稍微早一点完成任务，这就不太重要了（因为这样慢速设备就成了空闲状态了）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一定要避免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）和设备代码（</a:t>
            </a:r>
            <a:r>
              <a:rPr lang="en-US" altLang="zh-CN" sz="3200" b="0" strike="noStrike" spc="-1" dirty="0">
                <a:solidFill>
                  <a:srgbClr val="000000"/>
                </a:solidFill>
                <a:latin typeface="Trebuchet MS"/>
              </a:rPr>
              <a:t>device code</a:t>
            </a:r>
            <a:r>
              <a:rPr lang="zh-CN" altLang="en-US" sz="3200" b="0" strike="noStrike" spc="-1" dirty="0">
                <a:solidFill>
                  <a:srgbClr val="000000"/>
                </a:solidFill>
                <a:latin typeface="Trebuchet MS"/>
              </a:rPr>
              <a:t>）同时使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满载</a:t>
            </a:r>
            <a:endParaRPr lang="en-US" sz="3200" b="0" strike="noStrike" spc="-1" dirty="0">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微型基准测试计时</a:t>
            </a:r>
            <a:r>
              <a:rPr lang="en-US" sz="4400" b="0" strike="noStrike" spc="-1" dirty="0">
                <a:solidFill>
                  <a:srgbClr val="000000"/>
                </a:solidFill>
                <a:latin typeface="Trebuchet MS"/>
              </a:rPr>
              <a:t>(C)</a:t>
            </a:r>
            <a:endParaRPr lang="en-US" sz="4400" b="0" strike="noStrike" spc="-1" dirty="0">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dirty="0">
                <a:solidFill>
                  <a:srgbClr val="4F81BD"/>
                </a:solidFill>
                <a:latin typeface="Courier New Bold"/>
              </a:rPr>
              <a:t>for</a:t>
            </a:r>
            <a:r>
              <a:rPr lang="en-US" sz="1800" b="1" strike="noStrike" spc="-1" dirty="0">
                <a:solidFill>
                  <a:srgbClr val="000000"/>
                </a:solidFill>
                <a:latin typeface="Courier New Bold"/>
              </a:rPr>
              <a:t> (</a:t>
            </a:r>
            <a:r>
              <a:rPr lang="en-US" sz="1800" b="1" strike="noStrike" spc="-1" dirty="0">
                <a:solidFill>
                  <a:srgbClr val="C0504D"/>
                </a:solidFill>
                <a:latin typeface="Courier New Bold"/>
              </a:rPr>
              <a:t>int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0;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&lt; </a:t>
            </a:r>
            <a:r>
              <a:rPr lang="en-US" sz="1800" b="1" strike="noStrike" spc="-1" dirty="0" err="1">
                <a:solidFill>
                  <a:srgbClr val="000000"/>
                </a:solidFill>
                <a:latin typeface="Courier New Bold"/>
              </a:rPr>
              <a:t>numDevices</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等待核函数执行完毕 </a:t>
            </a:r>
            <a:r>
              <a:rPr lang="en-US" sz="1800" b="1" strike="noStrike" spc="-1" dirty="0">
                <a:solidFill>
                  <a:srgbClr val="000000"/>
                </a:solidFill>
                <a:latin typeface="Courier New Bold"/>
              </a:rPr>
              <a:t>Wait for the kernel to finish</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clFinish</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].queue);</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更新计时器 </a:t>
            </a:r>
            <a:r>
              <a:rPr lang="en-US" sz="1800" b="1" strike="noStrike" spc="-1" dirty="0">
                <a:solidFill>
                  <a:srgbClr val="000000"/>
                </a:solidFill>
                <a:latin typeface="Courier New Bold"/>
              </a:rPr>
              <a:t>Update timers</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err="1">
                <a:solidFill>
                  <a:srgbClr val="8064A2"/>
                </a:solidFill>
                <a:latin typeface="Courier New Bold"/>
              </a:rPr>
              <a:t>cl_ulong</a:t>
            </a:r>
            <a:r>
              <a:rPr lang="en-US" sz="1800" b="1" strike="noStrike" spc="-1" dirty="0">
                <a:solidFill>
                  <a:srgbClr val="8064A2"/>
                </a:solidFill>
                <a:latin typeface="Courier New Bold"/>
              </a:rPr>
              <a:t> </a:t>
            </a:r>
            <a:r>
              <a:rPr lang="en-US" sz="1800" b="1" strike="noStrike" spc="-1" dirty="0">
                <a:solidFill>
                  <a:srgbClr val="000000"/>
                </a:solidFill>
                <a:latin typeface="Courier New Bold"/>
              </a:rPr>
              <a:t>start, end;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CL_PROFILING_COMMAND_START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&amp;start,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CL_PROFILING_COMMAND_END</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&amp;end,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C0504D"/>
                </a:solidFill>
                <a:latin typeface="Courier New Bold"/>
              </a:rPr>
              <a:t>long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(end - start);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speeds[</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].load;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设备不同则对应的最优工作组规模也不同</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比如，对于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来说，每个工作组一个工作项就比较合适，而对 </a:t>
            </a:r>
            <a:r>
              <a:rPr lang="en-US" altLang="zh-CN" sz="2800" spc="-1" dirty="0">
                <a:solidFill>
                  <a:srgbClr val="000000"/>
                </a:solidFill>
                <a:latin typeface="Trebuchet MS"/>
              </a:rPr>
              <a:t>GPU </a:t>
            </a:r>
            <a:r>
              <a:rPr lang="zh-CN" altLang="en-US" sz="2800" spc="-1" dirty="0">
                <a:solidFill>
                  <a:srgbClr val="000000"/>
                </a:solidFill>
                <a:latin typeface="Trebuchet MS"/>
              </a:rPr>
              <a:t>来说，每个工作组就最好有很多工作项（通常是每个计算单元（</a:t>
            </a:r>
            <a:r>
              <a:rPr lang="en-US" altLang="zh-CN" sz="2800" spc="-1" dirty="0">
                <a:solidFill>
                  <a:srgbClr val="000000"/>
                </a:solidFill>
                <a:latin typeface="Trebuchet MS"/>
              </a:rPr>
              <a:t>CU</a:t>
            </a:r>
            <a:r>
              <a:rPr lang="zh-CN" altLang="en-US" sz="2800" spc="-1" dirty="0">
                <a:solidFill>
                  <a:srgbClr val="000000"/>
                </a:solidFill>
                <a:latin typeface="Trebuchet MS"/>
              </a:rPr>
              <a:t>）上处理元素（</a:t>
            </a:r>
            <a:r>
              <a:rPr lang="en-US" altLang="zh-CN" sz="2800" spc="-1" dirty="0">
                <a:solidFill>
                  <a:srgbClr val="000000"/>
                </a:solidFill>
                <a:latin typeface="Trebuchet MS"/>
              </a:rPr>
              <a:t>PE</a:t>
            </a:r>
            <a:r>
              <a:rPr lang="zh-CN" altLang="en-US" sz="2800" spc="-1" dirty="0">
                <a:solidFill>
                  <a:srgbClr val="000000"/>
                </a:solidFill>
                <a:latin typeface="Trebuchet MS"/>
              </a:rPr>
              <a:t>）的整数倍，比如</a:t>
            </a:r>
            <a:r>
              <a:rPr lang="en-US" altLang="zh-CN" sz="2800" spc="-1" dirty="0">
                <a:solidFill>
                  <a:srgbClr val="000000"/>
                </a:solidFill>
                <a:latin typeface="Trebuchet MS"/>
              </a:rPr>
              <a:t>32/64</a:t>
            </a:r>
            <a:r>
              <a:rPr lang="zh-CN" altLang="en-US" sz="2800" spc="-1" dirty="0">
                <a:solidFill>
                  <a:srgbClr val="000000"/>
                </a:solidFill>
                <a:latin typeface="Trebuchet MS"/>
              </a:rPr>
              <a:t>等等）</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sz="3200" b="0" strike="noStrike" spc="-1" dirty="0">
                <a:solidFill>
                  <a:srgbClr val="000000"/>
                </a:solidFill>
                <a:latin typeface="Trebuchet MS"/>
              </a:rPr>
              <a:t>OpenCL v1.1 </a:t>
            </a:r>
            <a:r>
              <a:rPr lang="zh-CN" altLang="en-US" sz="3200" b="0" strike="noStrike" spc="-1" dirty="0">
                <a:solidFill>
                  <a:srgbClr val="000000"/>
                </a:solidFill>
                <a:latin typeface="Trebuchet MS"/>
              </a:rPr>
              <a:t>开始，一旦一个核函数（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）针对某一个特定设备进行了构建，你就可以</a:t>
            </a:r>
            <a:r>
              <a:rPr lang="zh-CN" altLang="en-US" sz="3200" b="0" strike="noStrike" spc="-1" dirty="0">
                <a:solidFill>
                  <a:srgbClr val="C0504D"/>
                </a:solidFill>
                <a:latin typeface="Trebuchet MS"/>
              </a:rPr>
              <a:t>发现所用的工作组规模（</a:t>
            </a:r>
            <a:r>
              <a:rPr lang="en-US" altLang="zh-CN" sz="3200" spc="-1" dirty="0">
                <a:solidFill>
                  <a:srgbClr val="C0504D"/>
                </a:solidFill>
                <a:latin typeface="Trebuchet MS"/>
              </a:rPr>
              <a:t> preferred Work-Group size </a:t>
            </a:r>
            <a:r>
              <a:rPr lang="zh-CN" altLang="en-US" sz="3200" b="0" strike="noStrike" spc="-1" dirty="0">
                <a:solidFill>
                  <a:srgbClr val="C0504D"/>
                </a:solidFill>
                <a:latin typeface="Trebuchet MS"/>
              </a:rPr>
              <a:t>）</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一定要将工作项的综述精确地填补（</a:t>
            </a:r>
            <a:r>
              <a:rPr lang="en-US" altLang="zh-CN" sz="2800" b="0" strike="noStrike" spc="-1" dirty="0">
                <a:solidFill>
                  <a:srgbClr val="000000"/>
                </a:solidFill>
                <a:latin typeface="Trebuchet MS"/>
              </a:rPr>
              <a:t>pad</a:t>
            </a:r>
            <a:r>
              <a:rPr lang="zh-CN" altLang="en-US" sz="2800" b="0" strike="noStrike" spc="-1" dirty="0">
                <a:solidFill>
                  <a:srgbClr val="000000"/>
                </a:solidFill>
                <a:latin typeface="Trebuchet MS"/>
              </a:rPr>
              <a:t>）到这个数目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再次强调，不同设备就会有差异</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的运行时环境（</a:t>
            </a:r>
            <a:r>
              <a:rPr lang="en-US" altLang="zh-CN" sz="3200" b="0" strike="noStrike" spc="-1" dirty="0">
                <a:solidFill>
                  <a:srgbClr val="000000"/>
                </a:solidFill>
                <a:latin typeface="Trebuchet MS"/>
              </a:rPr>
              <a:t>run-time</a:t>
            </a:r>
            <a:r>
              <a:rPr lang="zh-CN" altLang="en-US" sz="3200" b="0" strike="noStrike" spc="-1" dirty="0">
                <a:solidFill>
                  <a:srgbClr val="000000"/>
                </a:solidFill>
                <a:latin typeface="Trebuchet MS"/>
              </a:rPr>
              <a:t>）会运行一次来替你选择良好的</a:t>
            </a:r>
            <a:r>
              <a:rPr lang="en-US" sz="3200" b="0" strike="noStrike" spc="-1" dirty="0">
                <a:solidFill>
                  <a:srgbClr val="000000"/>
                </a:solidFill>
                <a:latin typeface="Trebuchet MS"/>
              </a:rPr>
              <a:t> </a:t>
            </a:r>
            <a:r>
              <a:rPr lang="en-US" sz="3200" b="0" strike="noStrike" spc="-1" dirty="0" err="1">
                <a:solidFill>
                  <a:srgbClr val="000000"/>
                </a:solidFill>
                <a:latin typeface="Trebuchet MS"/>
              </a:rPr>
              <a:t>EnqueueNDRangeKernel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维度（</a:t>
            </a:r>
            <a:r>
              <a:rPr lang="en-US" altLang="zh-CN" sz="3200" b="0" strike="noStrike" spc="-1" dirty="0">
                <a:solidFill>
                  <a:srgbClr val="000000"/>
                </a:solidFill>
                <a:latin typeface="Trebuchet MS"/>
              </a:rPr>
              <a:t>dimension</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当然会有各种不同结果了</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10000"/>
              </a:lnSpc>
              <a:spcBef>
                <a:spcPts val="760"/>
              </a:spcBef>
              <a:buClr>
                <a:srgbClr val="C0504D"/>
              </a:buClr>
              <a:buFont typeface="Arial"/>
              <a:buChar char="•"/>
            </a:pPr>
            <a:r>
              <a:rPr lang="zh-CN" altLang="en-US" sz="3800" b="1" strike="noStrike" spc="-1" dirty="0">
                <a:solidFill>
                  <a:srgbClr val="C0504D"/>
                </a:solidFill>
                <a:latin typeface="Trebuchet MS"/>
              </a:rPr>
              <a:t>你的开发过程（</a:t>
            </a:r>
            <a:r>
              <a:rPr lang="en-US" altLang="zh-CN" sz="3800" b="1" spc="-1" dirty="0">
                <a:solidFill>
                  <a:srgbClr val="C0504D"/>
                </a:solidFill>
                <a:latin typeface="Trebuchet MS"/>
              </a:rPr>
              <a:t> mileage </a:t>
            </a:r>
            <a:r>
              <a:rPr lang="zh-CN" altLang="en-US" sz="3800" b="1" strike="noStrike" spc="-1" dirty="0">
                <a:solidFill>
                  <a:srgbClr val="C0504D"/>
                </a:solidFill>
                <a:latin typeface="Trebuchet MS"/>
              </a:rPr>
              <a:t>）可能有变化</a:t>
            </a:r>
            <a:r>
              <a:rPr lang="zh-CN" altLang="en-US" sz="3800" b="0" strike="noStrike" spc="-1" dirty="0">
                <a:solidFill>
                  <a:srgbClr val="000000"/>
                </a:solidFill>
                <a:latin typeface="Trebuchet MS"/>
              </a:rPr>
              <a:t>，最好的策略是写具有</a:t>
            </a:r>
            <a:r>
              <a:rPr lang="zh-CN" altLang="en-US" sz="3800" b="1" i="1" spc="-1" dirty="0">
                <a:solidFill>
                  <a:srgbClr val="8064A2"/>
                </a:solidFill>
                <a:latin typeface="Trebuchet MS"/>
              </a:rPr>
              <a:t>适应性（</a:t>
            </a:r>
            <a:r>
              <a:rPr lang="en-US" altLang="zh-CN" sz="3800" b="1" i="1" spc="-1" dirty="0">
                <a:solidFill>
                  <a:srgbClr val="8064A2"/>
                </a:solidFill>
                <a:latin typeface="Trebuchet MS"/>
              </a:rPr>
              <a:t>adaptive</a:t>
            </a:r>
            <a:r>
              <a:rPr lang="zh-CN" altLang="en-US" sz="3800" b="1" i="1" spc="-1" dirty="0">
                <a:solidFill>
                  <a:srgbClr val="8064A2"/>
                </a:solidFill>
                <a:latin typeface="Trebuchet MS"/>
              </a:rPr>
              <a:t>）</a:t>
            </a:r>
            <a:r>
              <a:rPr lang="zh-CN" altLang="en-US" sz="3800" b="0" strike="noStrike" spc="-1" dirty="0">
                <a:solidFill>
                  <a:srgbClr val="000000"/>
                </a:solidFill>
                <a:latin typeface="Trebuchet MS"/>
              </a:rPr>
              <a:t>的代码，使之在运行时（</a:t>
            </a:r>
            <a:r>
              <a:rPr lang="en-US" altLang="zh-CN" sz="3800" b="0" strike="noStrike" spc="-1" dirty="0">
                <a:solidFill>
                  <a:srgbClr val="000000"/>
                </a:solidFill>
                <a:latin typeface="Trebuchet MS"/>
              </a:rPr>
              <a:t>run-time</a:t>
            </a:r>
            <a:r>
              <a:rPr lang="zh-CN" altLang="en-US" sz="3800" b="0" strike="noStrike" spc="-1" dirty="0">
                <a:solidFill>
                  <a:srgbClr val="000000"/>
                </a:solidFill>
                <a:latin typeface="Trebuchet MS"/>
              </a:rPr>
              <a:t>）来作出决定</a:t>
            </a:r>
            <a:endParaRPr lang="en-US" sz="3800" b="0" strike="noStrike" spc="-1" dirty="0">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继续微调优化</a:t>
            </a:r>
            <a:endParaRPr lang="en-US" altLang="zh-CN" sz="4400" b="0" strike="noStrike" spc="-1" dirty="0">
              <a:solidFill>
                <a:srgbClr val="000000"/>
              </a:solidFill>
              <a:latin typeface="Trebuchet MS"/>
            </a:endParaRPr>
          </a:p>
          <a:p>
            <a:pPr algn="ctr">
              <a:lnSpc>
                <a:spcPct val="100000"/>
              </a:lnSpc>
            </a:pPr>
            <a:r>
              <a:rPr lang="zh-CN" altLang="en-US" sz="3000" spc="-1" dirty="0">
                <a:solidFill>
                  <a:srgbClr val="000000"/>
                </a:solidFill>
                <a:latin typeface="Trebuchet MS"/>
              </a:rPr>
              <a:t>一些需要考虑的常见问题</a:t>
            </a:r>
            <a:endParaRPr lang="en-US" sz="3000" b="0" strike="noStrike" spc="-1" dirty="0">
              <a:solidFill>
                <a:srgbClr val="000000"/>
              </a:solidFill>
              <a:latin typeface="Trebuchet MS"/>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分块规模（</a:t>
            </a:r>
            <a:r>
              <a:rPr lang="en-US" altLang="zh-CN" sz="3200" spc="-1" dirty="0">
                <a:solidFill>
                  <a:srgbClr val="000000"/>
                </a:solidFill>
                <a:latin typeface="Trebuchet MS"/>
              </a:rPr>
              <a:t> Tiling size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工作组规模</a:t>
            </a:r>
            <a:r>
              <a:rPr lang="en-US" sz="3200" b="0" strike="noStrike" spc="-1" dirty="0">
                <a:solidFill>
                  <a:srgbClr val="000000"/>
                </a:solidFill>
                <a:latin typeface="Trebuchet MS"/>
              </a:rPr>
              <a:t>work-group sizes,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dimensionality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针对分块算法（</a:t>
            </a:r>
            <a:r>
              <a:rPr lang="en-US" sz="2800" b="0" strike="noStrike" spc="-1" dirty="0">
                <a:solidFill>
                  <a:srgbClr val="000000"/>
                </a:solidFill>
                <a:latin typeface="Trebuchet MS"/>
              </a:rPr>
              <a:t>block-based algorithms</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比如矩阵乘法</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不同设备可能在不同的分块规模上能跑得更快</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latin typeface="Arial"/>
              </a:rPr>
              <a:t>数据布局（</a:t>
            </a:r>
            <a:r>
              <a:rPr lang="en-US" altLang="zh-CN" sz="3200" spc="-1" dirty="0">
                <a:solidFill>
                  <a:srgbClr val="000000"/>
                </a:solidFill>
                <a:latin typeface="Trebuchet MS"/>
              </a:rPr>
              <a:t> Data layout </a:t>
            </a:r>
            <a:r>
              <a:rPr lang="zh-CN" altLang="en-US" sz="3200" b="0" strike="noStrike" spc="-1" dirty="0">
                <a:latin typeface="Arial"/>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结构体的数组</a:t>
            </a:r>
            <a:r>
              <a:rPr lang="en-US" sz="2800" b="0" strike="noStrike" spc="-1" dirty="0">
                <a:solidFill>
                  <a:srgbClr val="000000"/>
                </a:solidFill>
                <a:latin typeface="Trebuchet MS"/>
              </a:rPr>
              <a:t>Array of Structures </a:t>
            </a:r>
            <a:r>
              <a:rPr lang="zh-CN" altLang="en-US" sz="2800" b="0" strike="noStrike" spc="-1" dirty="0">
                <a:solidFill>
                  <a:srgbClr val="000000"/>
                </a:solidFill>
                <a:latin typeface="Trebuchet MS"/>
              </a:rPr>
              <a:t>或者 数组的结构体 </a:t>
            </a:r>
            <a:r>
              <a:rPr lang="en-US" sz="2800" b="0" strike="noStrike" spc="-1" dirty="0">
                <a:solidFill>
                  <a:srgbClr val="000000"/>
                </a:solidFill>
                <a:latin typeface="Trebuchet MS"/>
              </a:rPr>
              <a:t>Structure of Arrays (</a:t>
            </a:r>
            <a:r>
              <a:rPr lang="en-US" sz="2800" b="0" strike="noStrike" spc="-1" dirty="0" err="1">
                <a:solidFill>
                  <a:srgbClr val="000000"/>
                </a:solidFill>
                <a:latin typeface="Trebuchet MS"/>
              </a:rPr>
              <a:t>AoS</a:t>
            </a:r>
            <a:r>
              <a:rPr lang="en-US" sz="2800" b="0" strike="noStrike" spc="-1" dirty="0">
                <a:solidFill>
                  <a:srgbClr val="000000"/>
                </a:solidFill>
                <a:latin typeface="Trebuchet MS"/>
              </a:rPr>
              <a:t> vs. </a:t>
            </a:r>
            <a:r>
              <a:rPr lang="en-US" sz="2800" b="0" strike="noStrike" spc="-1" dirty="0" err="1">
                <a:solidFill>
                  <a:srgbClr val="000000"/>
                </a:solidFill>
                <a:latin typeface="Trebuchet MS"/>
              </a:rPr>
              <a:t>SoA</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按列 </a:t>
            </a:r>
            <a:r>
              <a:rPr lang="en-US" sz="2800" b="0" strike="noStrike" spc="-1" dirty="0">
                <a:solidFill>
                  <a:srgbClr val="000000"/>
                </a:solidFill>
                <a:latin typeface="Trebuchet MS"/>
              </a:rPr>
              <a:t>Column </a:t>
            </a:r>
            <a:r>
              <a:rPr lang="zh-CN" altLang="en-US" sz="2800" b="0" strike="noStrike" spc="-1" dirty="0">
                <a:solidFill>
                  <a:srgbClr val="000000"/>
                </a:solidFill>
                <a:latin typeface="Trebuchet MS"/>
              </a:rPr>
              <a:t>或者按</a:t>
            </a:r>
            <a:r>
              <a:rPr lang="en-US" sz="2800" b="0" strike="noStrike" spc="-1" dirty="0">
                <a:solidFill>
                  <a:srgbClr val="000000"/>
                </a:solidFill>
                <a:latin typeface="Trebuchet MS"/>
              </a:rPr>
              <a:t> Row</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缓存 </a:t>
            </a:r>
            <a:r>
              <a:rPr lang="en-US" sz="3200" b="0" strike="noStrike" spc="-1" dirty="0">
                <a:solidFill>
                  <a:srgbClr val="000000"/>
                </a:solidFill>
                <a:latin typeface="Trebuchet MS"/>
              </a:rPr>
              <a:t>Caching </a:t>
            </a:r>
            <a:r>
              <a:rPr lang="zh-CN" altLang="en-US" sz="3200" b="0" strike="noStrike" spc="-1" dirty="0">
                <a:solidFill>
                  <a:srgbClr val="000000"/>
                </a:solidFill>
                <a:latin typeface="Trebuchet MS"/>
              </a:rPr>
              <a:t>和预读取</a:t>
            </a:r>
            <a:r>
              <a:rPr lang="en-US" sz="3200" b="0" strike="noStrike" spc="-1" dirty="0">
                <a:solidFill>
                  <a:srgbClr val="000000"/>
                </a:solidFill>
                <a:latin typeface="Trebuchet MS"/>
              </a:rPr>
              <a:t>prefetching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是否使用局部内存</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额外的加载存储辅助硬件缓存</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 </a:t>
            </a:r>
            <a:r>
              <a:rPr lang="en-US" sz="3200" b="0" strike="noStrike" spc="-1" dirty="0">
                <a:solidFill>
                  <a:srgbClr val="000000"/>
                </a:solidFill>
                <a:latin typeface="Trebuchet MS"/>
              </a:rPr>
              <a:t>Work-item / </a:t>
            </a:r>
            <a:r>
              <a:rPr lang="zh-CN" altLang="en-US" sz="3200" b="0" strike="noStrike" spc="-1" dirty="0">
                <a:solidFill>
                  <a:srgbClr val="000000"/>
                </a:solidFill>
                <a:latin typeface="Trebuchet MS"/>
              </a:rPr>
              <a:t>工作组 </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的数据映射 </a:t>
            </a:r>
            <a:r>
              <a:rPr lang="en-US" sz="3200" b="0" strike="noStrike" spc="-1" dirty="0">
                <a:solidFill>
                  <a:srgbClr val="000000"/>
                </a:solidFill>
                <a:latin typeface="Trebuchet MS"/>
              </a:rPr>
              <a:t>data mapping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与数据布局相关</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以及如何将工作并行化（</a:t>
            </a:r>
            <a:r>
              <a:rPr lang="en-US" altLang="zh-CN" sz="2800" spc="-1" dirty="0">
                <a:solidFill>
                  <a:srgbClr val="000000"/>
                </a:solidFill>
                <a:latin typeface="Trebuchet MS"/>
              </a:rPr>
              <a:t> parallelize the work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针对特定运算的微调（</a:t>
            </a:r>
            <a:r>
              <a:rPr lang="en-US" altLang="zh-CN" sz="3200" spc="-1" dirty="0">
                <a:solidFill>
                  <a:srgbClr val="000000"/>
                </a:solidFill>
                <a:latin typeface="Trebuchet MS"/>
              </a:rPr>
              <a:t>Operation-specific tuning</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具体硬件差别 </a:t>
            </a:r>
            <a:r>
              <a:rPr lang="en-US" sz="2800" b="0" strike="noStrike" spc="-1" dirty="0">
                <a:solidFill>
                  <a:srgbClr val="000000"/>
                </a:solidFill>
                <a:latin typeface="Trebuchet MS"/>
              </a:rPr>
              <a:t>Specific hardware differences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内置三角函数或者特殊函数的硬件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双精度、单精度、半精度的选择</a:t>
            </a:r>
            <a:endParaRPr lang="en-US" sz="2800" b="0" strike="noStrike" spc="-1" dirty="0">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这部分的内容参考资料 </a:t>
            </a:r>
            <a:r>
              <a:rPr lang="en-US" sz="1600" b="0" strike="noStrike" spc="-1" dirty="0">
                <a:solidFill>
                  <a:srgbClr val="4F81BD"/>
                </a:solidFill>
                <a:latin typeface="Trebuchet MS"/>
                <a:ea typeface="DejaVu Sans"/>
              </a:rPr>
              <a:t>Zhang, Sinclair II and </a:t>
            </a:r>
            <a:r>
              <a:rPr lang="en-US" sz="1600" b="0" strike="noStrike" spc="-1" dirty="0" err="1">
                <a:solidFill>
                  <a:srgbClr val="4F81BD"/>
                </a:solidFill>
                <a:latin typeface="Trebuchet MS"/>
                <a:ea typeface="DejaVu Sans"/>
              </a:rPr>
              <a:t>Chien</a:t>
            </a:r>
            <a:r>
              <a:rPr lang="en-US" sz="1600" b="0" strike="noStrike" spc="-1" dirty="0">
                <a:solidFill>
                  <a:srgbClr val="4F81BD"/>
                </a:solidFill>
                <a:latin typeface="Trebuchet MS"/>
                <a:ea typeface="DejaVu Sans"/>
              </a:rPr>
              <a:t>: Improving Performance Portability in OpenCL Programs – ISC13</a:t>
            </a:r>
            <a:endParaRPr lang="en-US" sz="1600" b="0" strike="noStrike" spc="-1" dirty="0">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自动优化</a:t>
            </a:r>
            <a:endParaRPr lang="en-US" sz="4400" b="0" strike="noStrike" spc="-1" dirty="0">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Q: </a:t>
            </a:r>
            <a:r>
              <a:rPr lang="zh-CN" altLang="en-US" sz="3200" b="0" strike="noStrike" spc="-1" dirty="0">
                <a:solidFill>
                  <a:srgbClr val="000000"/>
                </a:solidFill>
                <a:latin typeface="Trebuchet MS"/>
              </a:rPr>
              <a:t>你怎么知道你的程度的最优参数值是多少呢？</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比如最优的工作组规模是多少？</a:t>
            </a: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 </a:t>
            </a:r>
            <a:r>
              <a:rPr lang="zh-CN" altLang="en-US" sz="3200" b="0" strike="noStrike" spc="-1" dirty="0">
                <a:solidFill>
                  <a:srgbClr val="000000"/>
                </a:solidFill>
                <a:latin typeface="Trebuchet MS"/>
              </a:rPr>
              <a:t>全都试一遍！</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或者选择一个比较仔细挑选过的子集来尝试</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这就是自动优化发挥作用的时候了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遍历各种不同的参数组合，然后优化调整程序的运行时间。</a:t>
            </a:r>
            <a:endParaRPr lang="en-US" sz="2800" b="0" strike="noStrike" spc="-1" dirty="0">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sz="4400" b="0" strike="noStrike" spc="-1" dirty="0">
                <a:solidFill>
                  <a:srgbClr val="000000"/>
                </a:solidFill>
                <a:latin typeface="Trebuchet MS"/>
              </a:rPr>
              <a:t>- Flamingo</a:t>
            </a:r>
            <a:endParaRPr lang="en-US" sz="4400" b="0" strike="noStrike" spc="-1" dirty="0">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u="sng" strike="noStrike" spc="-1" dirty="0">
                <a:solidFill>
                  <a:srgbClr val="0000FF"/>
                </a:solidFill>
                <a:uFillTx/>
                <a:latin typeface="Trebuchet MS"/>
                <a:hlinkClick r:id="rId2"/>
              </a:rPr>
              <a:t>http://mistymountain.co.uk/flamingo/</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Python </a:t>
            </a:r>
            <a:r>
              <a:rPr lang="zh-CN" altLang="en-US" sz="3200" b="0" strike="noStrike" spc="-1" dirty="0">
                <a:solidFill>
                  <a:srgbClr val="000000"/>
                </a:solidFill>
                <a:latin typeface="Trebuchet MS"/>
              </a:rPr>
              <a:t>程序，将你的代码噫不同参数进行编译，计算出最优组合来使用</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写一个简单的配置文件，然后 </a:t>
            </a:r>
            <a:r>
              <a:rPr lang="en-US" altLang="zh-CN" sz="3200" b="0" strike="noStrike" spc="-1" dirty="0">
                <a:solidFill>
                  <a:srgbClr val="000000"/>
                </a:solidFill>
                <a:latin typeface="Trebuchet MS"/>
              </a:rPr>
              <a:t>Flamingo </a:t>
            </a:r>
            <a:r>
              <a:rPr lang="zh-CN" altLang="en-US" sz="3200" b="0" strike="noStrike" spc="-1" dirty="0">
                <a:solidFill>
                  <a:srgbClr val="000000"/>
                </a:solidFill>
                <a:latin typeface="Trebuchet MS"/>
              </a:rPr>
              <a:t>就会使用不同参数值来运行你的代码，返回最佳组合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注意：适当缩放你的问题，避免在坏参数上浪费时间（比如可以更少循环等等）</a:t>
            </a:r>
            <a:endParaRPr lang="en-US" sz="3200" b="0" strike="noStrike" spc="-1" dirty="0">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altLang="zh-CN" sz="4400" spc="-1" dirty="0">
                <a:solidFill>
                  <a:srgbClr val="000000"/>
                </a:solidFill>
                <a:latin typeface="Trebuchet MS"/>
              </a:rPr>
              <a:t>Auto Tuning</a:t>
            </a:r>
            <a:r>
              <a:rPr lang="zh-CN" altLang="en-US" sz="4400" spc="-1" dirty="0">
                <a:solidFill>
                  <a:srgbClr val="000000"/>
                </a:solidFill>
                <a:latin typeface="Trebuchet MS"/>
              </a:rPr>
              <a:t>）</a:t>
            </a:r>
            <a:endParaRPr lang="en-US" altLang="zh-CN" sz="4400" spc="-1" dirty="0"/>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D2Q9 Lattice-Boltzmann </a:t>
            </a:r>
            <a:r>
              <a:rPr lang="zh-CN" altLang="en-US" sz="3200" spc="-1" dirty="0">
                <a:solidFill>
                  <a:srgbClr val="000000"/>
                </a:solidFill>
                <a:latin typeface="Trebuchet MS"/>
              </a:rPr>
              <a:t>晶格玻尔兹曼</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对于一个指定设备</a:t>
            </a:r>
            <a:r>
              <a:rPr lang="en-US" altLang="zh-CN" sz="3200" spc="-1" dirty="0">
                <a:solidFill>
                  <a:srgbClr val="000000"/>
                </a:solidFill>
                <a:latin typeface="Trebuchet MS"/>
              </a:rPr>
              <a:t>(NVIDIA Tesla M2050)?</a:t>
            </a:r>
            <a:r>
              <a:rPr lang="zh-CN" altLang="en-US" sz="3200" b="0" strike="noStrike" spc="-1" dirty="0">
                <a:solidFill>
                  <a:srgbClr val="000000"/>
                </a:solidFill>
                <a:latin typeface="Trebuchet MS"/>
              </a:rPr>
              <a:t>和一个指定的问题规模</a:t>
            </a:r>
            <a:r>
              <a:rPr lang="en-US" altLang="zh-CN" sz="3200" spc="-1" dirty="0">
                <a:solidFill>
                  <a:srgbClr val="000000"/>
                </a:solidFill>
                <a:latin typeface="Trebuchet MS"/>
              </a:rPr>
              <a:t>(3000x2000)</a:t>
            </a:r>
            <a:r>
              <a:rPr lang="zh-CN" altLang="en-US" sz="3200" b="0" strike="noStrike" spc="-1" dirty="0">
                <a:solidFill>
                  <a:srgbClr val="000000"/>
                </a:solidFill>
                <a:latin typeface="Trebuchet MS"/>
              </a:rPr>
              <a:t>来说，什么是最好的工作组规模</a:t>
            </a:r>
            <a:r>
              <a:rPr lang="zh-CN" altLang="en-US" sz="3200" spc="-1" dirty="0">
                <a:solidFill>
                  <a:srgbClr val="000000"/>
                </a:solidFill>
                <a:latin typeface="Trebuchet MS"/>
              </a:rPr>
              <a:t>（</a:t>
            </a:r>
            <a:r>
              <a:rPr lang="en-US" altLang="zh-CN" sz="3200" spc="-1" dirty="0">
                <a:solidFill>
                  <a:srgbClr val="000000"/>
                </a:solidFill>
                <a:latin typeface="Trebuchet MS"/>
              </a:rPr>
              <a:t>work-group size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C0504D"/>
                </a:solidFill>
                <a:latin typeface="Trebuchet MS"/>
                <a:ea typeface="DejaVu Sans"/>
              </a:rPr>
              <a:t>运行时间，越低越好</a:t>
            </a:r>
            <a:endParaRPr lang="en-US" sz="1800" b="0" strike="noStrike" spc="-1" dirty="0">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a:t>
            </a:r>
            <a:r>
              <a:rPr lang="zh-CN" altLang="en-US" sz="3600" b="0" strike="noStrike" spc="-1" dirty="0">
                <a:solidFill>
                  <a:srgbClr val="000000"/>
                </a:solidFill>
                <a:latin typeface="Trebuchet MS"/>
              </a:rPr>
              <a:t>优化矩阵乘法</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a:t>
            </a:r>
            <a:r>
              <a:rPr lang="en-US" altLang="zh-CN" sz="2800" b="0" strike="noStrike" spc="-1" dirty="0">
                <a:solidFill>
                  <a:srgbClr val="000000"/>
                </a:solidFill>
                <a:latin typeface="Trebuchet MS"/>
              </a:rPr>
              <a:t>L </a:t>
            </a:r>
            <a:r>
              <a:rPr lang="zh-CN" altLang="en-US" sz="2800" b="0" strike="noStrike" spc="-1" dirty="0">
                <a:solidFill>
                  <a:srgbClr val="000000"/>
                </a:solidFill>
                <a:latin typeface="Trebuchet MS"/>
              </a:rPr>
              <a:t>中的 可移植性能（</a:t>
            </a:r>
            <a:r>
              <a:rPr lang="en-US" altLang="zh-CN" sz="2800" spc="-1" dirty="0">
                <a:solidFill>
                  <a:srgbClr val="000000"/>
                </a:solidFill>
                <a:latin typeface="Trebuchet MS"/>
              </a:rPr>
              <a:t> portable performance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一步步优化矩阵乘法，保留中间版本，跟踪性能提升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在自行优化完成后，学习一下针对 </a:t>
            </a:r>
            <a:r>
              <a:rPr lang="en-US" altLang="zh-CN" sz="2800" b="0" strike="noStrike" spc="-1" dirty="0">
                <a:solidFill>
                  <a:srgbClr val="000000"/>
                </a:solidFill>
                <a:latin typeface="Trebuchet MS"/>
              </a:rPr>
              <a:t>NVIDIA GPU </a:t>
            </a:r>
            <a:r>
              <a:rPr lang="zh-CN" altLang="en-US" sz="2800" b="0" strike="noStrike" spc="-1" dirty="0">
                <a:solidFill>
                  <a:srgbClr val="000000"/>
                </a:solidFill>
                <a:latin typeface="Trebuchet MS"/>
              </a:rPr>
              <a:t>优化的分块解决方案。将这些技术用到你自己的代码中来优化未来的性能表现。</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最后一步，回头去写一个简单的程序，使之具有可适应性，无论在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还是 </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上运行都能够提供最佳结果。</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一份验证信息证明矩阵乘法计算正确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报告运行时间以及算力表现</a:t>
            </a:r>
            <a:r>
              <a:rPr lang="en-US" altLang="zh-CN" sz="2800" b="0" strike="noStrike" spc="-1">
                <a:solidFill>
                  <a:srgbClr val="000000"/>
                </a:solidFill>
                <a:latin typeface="Trebuchet MS"/>
              </a:rPr>
              <a:t>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下面的内容</a:t>
            </a:r>
            <a:r>
              <a:rPr lang="zh-CN" altLang="en-US" sz="3200" spc="-1" dirty="0">
                <a:solidFill>
                  <a:srgbClr val="000000"/>
                </a:solidFill>
                <a:latin typeface="Trebuchet MS"/>
              </a:rPr>
              <a:t>来自巴塞罗那超级计算中心（</a:t>
            </a:r>
            <a:r>
              <a:rPr lang="en-US" altLang="zh-CN" sz="3200" spc="-1" dirty="0">
                <a:solidFill>
                  <a:srgbClr val="000000"/>
                </a:solidFill>
                <a:latin typeface="Trebuchet MS"/>
              </a:rPr>
              <a:t>Barcelona Supercomputing Center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http://www.bsc.es/computer-sciences/performance-tools/trace-generation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3"/>
              </a:rPr>
              <a:t>http://www.bsc.es/computer-sciences/performance-tools/paraver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程序并分析运行轨迹</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也可以使用</a:t>
            </a:r>
            <a:r>
              <a:rPr lang="en-US" sz="2800" b="0" strike="noStrike" spc="-1" dirty="0">
                <a:solidFill>
                  <a:srgbClr val="000000"/>
                </a:solidFill>
                <a:latin typeface="Trebuchet MS"/>
              </a:rPr>
              <a:t> MPI, OpenMP</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版本需求</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v2.3.5rc</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Paraver</a:t>
            </a:r>
            <a:r>
              <a:rPr lang="en-US" sz="2800" b="0" strike="noStrike" spc="-1" dirty="0">
                <a:solidFill>
                  <a:srgbClr val="000000"/>
                </a:solidFill>
                <a:latin typeface="Trebuchet MS"/>
              </a:rPr>
              <a:t> 4.4.5</a:t>
            </a:r>
            <a:endParaRPr lang="en-US" sz="2800" b="0" strike="noStrike" spc="-1" dirty="0">
              <a:latin typeface="Arial"/>
            </a:endParaRPr>
          </a:p>
          <a:p>
            <a:pPr>
              <a:lnSpc>
                <a:spcPct val="100000"/>
              </a:lnSpc>
            </a:pPr>
            <a:endParaRPr lang="en-US" sz="2800" b="0" strike="noStrike" spc="-1" dirty="0">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检测（</a:t>
            </a:r>
            <a:r>
              <a:rPr lang="en-US" altLang="zh-CN" sz="3200" i="1" spc="-1" dirty="0">
                <a:solidFill>
                  <a:srgbClr val="000000"/>
                </a:solidFill>
                <a:latin typeface="Trebuchet MS"/>
              </a:rPr>
              <a:t> instruments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y</a:t>
            </a:r>
            <a:r>
              <a:rPr lang="zh-CN" altLang="en-US" sz="3200" b="0" strike="noStrike" spc="-1" dirty="0">
                <a:solidFill>
                  <a:srgbClr val="000000"/>
                </a:solidFill>
                <a:latin typeface="Trebuchet MS"/>
              </a:rPr>
              <a:t>你的应用，然后生成运行调用（</a:t>
            </a:r>
            <a:r>
              <a:rPr lang="en-US" altLang="zh-CN" sz="3200" b="0" strike="noStrike" spc="-1" dirty="0">
                <a:solidFill>
                  <a:srgbClr val="000000"/>
                </a:solidFill>
                <a:latin typeface="Trebuchet MS"/>
              </a:rPr>
              <a:t>runtime call</a:t>
            </a:r>
            <a:r>
              <a:rPr lang="zh-CN" altLang="en-US" sz="3200" b="0" strike="noStrike" spc="-1" dirty="0">
                <a:solidFill>
                  <a:srgbClr val="000000"/>
                </a:solidFill>
                <a:latin typeface="Trebuchet MS"/>
              </a:rPr>
              <a:t>）、性能计数（</a:t>
            </a:r>
            <a:r>
              <a:rPr lang="en-US" altLang="zh-CN" sz="3200" b="0" strike="noStrike" spc="-1" dirty="0">
                <a:solidFill>
                  <a:srgbClr val="000000"/>
                </a:solidFill>
                <a:latin typeface="Trebuchet MS"/>
              </a:rPr>
              <a:t>performance counters</a:t>
            </a:r>
            <a:r>
              <a:rPr lang="zh-CN" altLang="en-US" sz="3200" b="0" strike="noStrike" spc="-1" dirty="0">
                <a:solidFill>
                  <a:srgbClr val="000000"/>
                </a:solidFill>
                <a:latin typeface="Trebuchet MS"/>
              </a:rPr>
              <a:t>）以及源代码索引（</a:t>
            </a:r>
            <a:r>
              <a:rPr lang="en-US" altLang="zh-CN" sz="3200" b="0" strike="noStrike" spc="-1" dirty="0">
                <a:solidFill>
                  <a:srgbClr val="000000"/>
                </a:solidFill>
                <a:latin typeface="Trebuchet MS"/>
              </a:rPr>
              <a:t>source code references</a:t>
            </a:r>
            <a:r>
              <a:rPr lang="zh-CN" altLang="en-US" sz="3200" spc="-1" dirty="0">
                <a:solidFill>
                  <a:srgbClr val="000000"/>
                </a:solidFill>
                <a:latin typeface="Trebuchet MS"/>
              </a:rPr>
              <a:t>）的时间戳事件（</a:t>
            </a:r>
            <a:r>
              <a:rPr lang="en-US" altLang="zh-CN" sz="3200" spc="-1" dirty="0">
                <a:solidFill>
                  <a:srgbClr val="000000"/>
                </a:solidFill>
                <a:latin typeface="Trebuchet MS"/>
              </a:rPr>
              <a:t>timestamped events</a:t>
            </a:r>
            <a:r>
              <a:rPr lang="zh-CN" altLang="en-US" sz="3200" spc="-1" dirty="0">
                <a:solidFill>
                  <a:srgbClr val="000000"/>
                </a:solidFill>
                <a:latin typeface="Trebuchet MS"/>
              </a:rPr>
              <a:t>）</a:t>
            </a:r>
            <a:endParaRPr lang="en-US" sz="3200" b="0" strike="noStrike" spc="-1" dirty="0">
              <a:latin typeface="Arial"/>
            </a:endParaRPr>
          </a:p>
          <a:p>
            <a:pPr marL="914400" lvl="1" indent="-5137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允许你衡量你的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 和 核函数调用（</a:t>
            </a:r>
            <a:r>
              <a:rPr lang="en-US" altLang="zh-CN" sz="2800" b="0" strike="noStrike" spc="-1" dirty="0">
                <a:solidFill>
                  <a:srgbClr val="000000"/>
                </a:solidFill>
                <a:latin typeface="Trebuchet MS"/>
              </a:rPr>
              <a:t>kernel call</a:t>
            </a:r>
            <a:r>
              <a:rPr lang="zh-CN" altLang="en-US" sz="2800" b="0" strike="noStrike" spc="-1" dirty="0">
                <a:solidFill>
                  <a:srgbClr val="000000"/>
                </a:solidFill>
                <a:latin typeface="Trebuchet MS"/>
              </a:rPr>
              <a:t>）的运行时间</a:t>
            </a:r>
            <a:endParaRPr lang="en-US" altLang="zh-CN" sz="2800" b="0" strike="noStrike" spc="-1" dirty="0">
              <a:solidFill>
                <a:srgbClr val="000000"/>
              </a:solidFill>
              <a:latin typeface="Trebuchet MS"/>
            </a:endParaRPr>
          </a:p>
          <a:p>
            <a:pPr marL="914400" lvl="1" indent="-513720">
              <a:lnSpc>
                <a:spcPct val="100000"/>
              </a:lnSpc>
              <a:spcBef>
                <a:spcPts val="561"/>
              </a:spcBef>
              <a:buClr>
                <a:srgbClr val="000000"/>
              </a:buClr>
              <a:buFont typeface="Arial"/>
              <a:buChar char="–"/>
            </a:pPr>
            <a:endParaRPr lang="en-US" sz="2800" b="0" strike="noStrike" spc="-1" dirty="0">
              <a:latin typeface="Arial"/>
            </a:endParaRPr>
          </a:p>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是将上述踪迹进行可视化分析的</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4" name="CustomShape 1">
            <a:extLst>
              <a:ext uri="{FF2B5EF4-FFF2-40B4-BE49-F238E27FC236}">
                <a16:creationId xmlns:a16="http://schemas.microsoft.com/office/drawing/2014/main" id="{2FDC64B7-DF74-48CC-9AE6-096240025B48}"/>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重要内容！</a:t>
            </a:r>
            <a:endParaRPr lang="en-US" sz="4400" b="0" strike="noStrike" spc="-1" dirty="0">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目前</a:t>
            </a:r>
            <a:r>
              <a:rPr lang="zh-CN" altLang="en-US" b="0" strike="noStrike" spc="-1" dirty="0">
                <a:solidFill>
                  <a:srgbClr val="000000"/>
                </a:solidFill>
                <a:latin typeface="Trebuchet MS"/>
              </a:rPr>
              <a:t>（译者注：指的是</a:t>
            </a:r>
            <a:r>
              <a:rPr lang="en-US" altLang="zh-CN" b="0" strike="noStrike" spc="-1" dirty="0">
                <a:solidFill>
                  <a:srgbClr val="000000"/>
                </a:solidFill>
                <a:latin typeface="Trebuchet MS"/>
              </a:rPr>
              <a:t>2014</a:t>
            </a:r>
            <a:r>
              <a:rPr lang="zh-CN" altLang="en-US" b="0" strike="noStrike" spc="-1" dirty="0">
                <a:solidFill>
                  <a:srgbClr val="000000"/>
                </a:solidFill>
                <a:latin typeface="Trebuchet MS"/>
              </a:rPr>
              <a:t>年）</a:t>
            </a: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的 </a:t>
            </a:r>
            <a:r>
              <a:rPr lang="en-US" altLang="zh-CN" sz="3200" b="0" strike="noStrike" spc="-1" dirty="0">
                <a:solidFill>
                  <a:srgbClr val="000000"/>
                </a:solidFill>
                <a:latin typeface="Trebuchet MS"/>
              </a:rPr>
              <a:t>GPU </a:t>
            </a:r>
            <a:r>
              <a:rPr lang="zh-CN" altLang="en-US" sz="3200" b="0" strike="noStrike" spc="-1" dirty="0">
                <a:solidFill>
                  <a:srgbClr val="000000"/>
                </a:solidFill>
                <a:latin typeface="Trebuchet MS"/>
              </a:rPr>
              <a:t>支持的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版本 是</a:t>
            </a:r>
            <a:r>
              <a:rPr lang="en-US" altLang="zh-CN" sz="3200" b="0" strike="noStrike" spc="-1" dirty="0">
                <a:solidFill>
                  <a:srgbClr val="000000"/>
                </a:solidFill>
                <a:latin typeface="Trebuchet MS"/>
              </a:rPr>
              <a:t>1.1</a:t>
            </a:r>
            <a:r>
              <a:rPr lang="zh-CN" altLang="en-US" sz="3200" b="0" strike="noStrike" spc="-1" dirty="0">
                <a:solidFill>
                  <a:srgbClr val="000000"/>
                </a:solidFill>
                <a:latin typeface="Trebuchet MS"/>
              </a:rPr>
              <a:t>，而 </a:t>
            </a:r>
            <a:r>
              <a:rPr lang="en-US" altLang="zh-CN" sz="3200" b="0" strike="noStrike" spc="-1" dirty="0">
                <a:solidFill>
                  <a:srgbClr val="000000"/>
                </a:solidFill>
                <a:latin typeface="Trebuchet MS"/>
              </a:rPr>
              <a:t>AMD</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和</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已经支持到</a:t>
            </a:r>
            <a:r>
              <a:rPr lang="en-US" sz="3200" b="0" strike="noStrike" spc="-1" dirty="0">
                <a:solidFill>
                  <a:srgbClr val="000000"/>
                </a:solidFill>
                <a:latin typeface="Trebuchet MS"/>
              </a:rPr>
              <a:t> 1.2 </a:t>
            </a:r>
            <a:r>
              <a:rPr lang="zh-CN" altLang="en-US" sz="3200" b="0" strike="noStrike" spc="-1" dirty="0">
                <a:solidFill>
                  <a:srgbClr val="000000"/>
                </a:solidFill>
                <a:latin typeface="Trebuchet MS"/>
              </a:rPr>
              <a:t>版本的 </a:t>
            </a:r>
            <a:r>
              <a:rPr lang="en-US" altLang="zh-CN" sz="3200" b="0" strike="noStrike" spc="-1" dirty="0">
                <a:solidFill>
                  <a:srgbClr val="000000"/>
                </a:solidFill>
                <a:latin typeface="Trebuchet MS"/>
              </a:rPr>
              <a:t>OpenCL</a:t>
            </a:r>
            <a:r>
              <a:rPr lang="zh-CN" altLang="en-US" sz="3200" b="0" strike="noStrike" spc="-1" dirty="0">
                <a:solidFill>
                  <a:srgbClr val="000000"/>
                </a:solidFill>
                <a:latin typeface="Trebuchet MS"/>
              </a:rPr>
              <a:t>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如果你要分析</a:t>
            </a:r>
            <a:r>
              <a:rPr lang="en-US" altLang="zh-CN" sz="3200" b="0" strike="noStrike" spc="-1" dirty="0">
                <a:solidFill>
                  <a:srgbClr val="000000"/>
                </a:solidFill>
                <a:latin typeface="Trebuchet MS"/>
              </a:rPr>
              <a:t>NVIDIA</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公司的设备，你必须要指定针对 </a:t>
            </a:r>
            <a:r>
              <a:rPr lang="en-US" altLang="zh-CN" sz="3200" b="0" strike="noStrike" spc="-1" dirty="0">
                <a:solidFill>
                  <a:srgbClr val="000000"/>
                </a:solidFill>
                <a:latin typeface="Trebuchet MS"/>
              </a:rPr>
              <a:t>NVIDIA </a:t>
            </a:r>
            <a:r>
              <a:rPr lang="zh-CN" altLang="en-US" sz="3200" b="0" strike="noStrike" spc="-1" dirty="0">
                <a:solidFill>
                  <a:srgbClr val="000000"/>
                </a:solidFill>
                <a:latin typeface="Trebuchet MS"/>
              </a:rPr>
              <a:t>公司的头文件进行编译和运行，否则 </a:t>
            </a:r>
            <a:r>
              <a:rPr lang="en-US" altLang="zh-CN" sz="3200" b="0" strike="noStrike" spc="-1" dirty="0" err="1">
                <a:solidFill>
                  <a:srgbClr val="000000"/>
                </a:solidFill>
                <a:latin typeface="Trebuchet MS"/>
              </a:rPr>
              <a:t>Extrae</a:t>
            </a:r>
            <a:r>
              <a:rPr lang="zh-CN" altLang="en-US" sz="3200" spc="-1" dirty="0">
                <a:solidFill>
                  <a:srgbClr val="000000"/>
                </a:solidFill>
                <a:latin typeface="Trebuchet MS"/>
              </a:rPr>
              <a:t>默认使用 </a:t>
            </a:r>
            <a:r>
              <a:rPr lang="en-US" altLang="zh-CN" sz="3200" b="0" strike="noStrike" spc="-1" dirty="0">
                <a:solidFill>
                  <a:srgbClr val="000000"/>
                </a:solidFill>
                <a:latin typeface="Trebuchet MS"/>
              </a:rPr>
              <a:t>1.2 </a:t>
            </a:r>
            <a:r>
              <a:rPr lang="zh-CN" altLang="en-US" sz="3200" b="0" strike="noStrike" spc="-1" dirty="0">
                <a:solidFill>
                  <a:srgbClr val="000000"/>
                </a:solidFill>
                <a:latin typeface="Trebuchet MS"/>
              </a:rPr>
              <a:t>版本代码来编译，就会遇到</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段错误（</a:t>
            </a:r>
            <a:r>
              <a:rPr lang="en-US" altLang="zh-CN" sz="3200" b="0" strike="noStrike" spc="-1" dirty="0" err="1">
                <a:solidFill>
                  <a:srgbClr val="000000"/>
                </a:solidFill>
                <a:latin typeface="Trebuchet MS"/>
              </a:rPr>
              <a:t>segfault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安装</a:t>
            </a:r>
            <a:r>
              <a:rPr lang="en-US" sz="4400" b="0" strike="noStrike" spc="-1" dirty="0">
                <a:solidFill>
                  <a:srgbClr val="000000"/>
                </a:solidFill>
                <a:latin typeface="Trebuchet MS"/>
              </a:rPr>
              <a:t> </a:t>
            </a: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和</a:t>
            </a:r>
            <a:r>
              <a:rPr 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Linux </a:t>
            </a:r>
            <a:r>
              <a:rPr lang="zh-CN" altLang="en-US" sz="3200" b="0" strike="noStrike" spc="-1" dirty="0">
                <a:solidFill>
                  <a:srgbClr val="000000"/>
                </a:solidFill>
                <a:latin typeface="Trebuchet MS"/>
              </a:rPr>
              <a:t>下安装很简单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下载之后解压缩出来的就是能运行的二进制文件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有一些依赖包，所以需要先将下面的依赖包从代码或者包管理器上进行安装：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libxml2</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binutils</a:t>
            </a:r>
            <a:r>
              <a:rPr lang="en-US" sz="2800" b="0" strike="noStrike" spc="-1" dirty="0">
                <a:solidFill>
                  <a:srgbClr val="000000"/>
                </a:solidFill>
                <a:latin typeface="Trebuchet MS"/>
              </a:rPr>
              <a:t>-dev</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libunwind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PAPI</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MPI (optional)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在运行安装命令之前需要使用下面的命令来进行配置，然后再去</a:t>
            </a:r>
            <a:r>
              <a:rPr lang="en-US" sz="3200" b="0" strike="noStrike" spc="-1" dirty="0">
                <a:solidFill>
                  <a:srgbClr val="000000"/>
                </a:solidFill>
                <a:latin typeface="Trebuchet MS"/>
              </a:rPr>
              <a:t> “make &amp;&amp; make install”:</a:t>
            </a:r>
            <a:br>
              <a:rPr dirty="0"/>
            </a:br>
            <a:r>
              <a:rPr lang="en-US" sz="1800" b="0" strike="noStrike" spc="-1" dirty="0">
                <a:solidFill>
                  <a:srgbClr val="000000"/>
                </a:solidFill>
                <a:latin typeface="Trebuchet MS"/>
              </a:rPr>
              <a:t> </a:t>
            </a:r>
            <a:endParaRPr lang="en-US" sz="1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./configure –-prefix=$HOME/</a:t>
            </a:r>
            <a:r>
              <a:rPr lang="en-US" sz="2800" b="0" strike="noStrike" spc="-1" dirty="0" err="1">
                <a:solidFill>
                  <a:srgbClr val="000000"/>
                </a:solidFill>
                <a:latin typeface="Courier New Bold"/>
              </a:rPr>
              <a:t>extrae</a:t>
            </a:r>
            <a:r>
              <a:rPr lang="en-US" sz="2800" b="0" strike="noStrike" spc="-1" dirty="0">
                <a:solidFill>
                  <a:srgbClr val="000000"/>
                </a:solidFill>
                <a:latin typeface="Courier New Bold"/>
              </a:rPr>
              <a:t> --with-</a:t>
            </a:r>
            <a:r>
              <a:rPr lang="en-US" sz="2800" b="0" strike="noStrike" spc="-1" dirty="0" err="1">
                <a:solidFill>
                  <a:srgbClr val="000000"/>
                </a:solidFill>
                <a:latin typeface="Courier New Bold"/>
              </a:rPr>
              <a:t>binutils</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papi</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mpi</a:t>
            </a:r>
            <a:r>
              <a:rPr lang="en-US" sz="2800" b="0" strike="noStrike" spc="-1" dirty="0">
                <a:solidFill>
                  <a:srgbClr val="000000"/>
                </a:solidFill>
                <a:latin typeface="Courier New Bold"/>
              </a:rPr>
              <a:t>=$HOME --without-</a:t>
            </a:r>
            <a:r>
              <a:rPr lang="en-US" sz="2800" b="0" strike="noStrike" spc="-1" dirty="0" err="1">
                <a:solidFill>
                  <a:srgbClr val="000000"/>
                </a:solidFill>
                <a:latin typeface="Courier New Bold"/>
              </a:rPr>
              <a:t>dyninst</a:t>
            </a:r>
            <a:r>
              <a:rPr lang="en-US" sz="2800" b="0" strike="noStrike" spc="-1" dirty="0">
                <a:solidFill>
                  <a:srgbClr val="000000"/>
                </a:solidFill>
                <a:latin typeface="Courier New Bold"/>
              </a:rPr>
              <a:t> --with-unwind=$HOME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/local/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-libs=/</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/lib64</a:t>
            </a:r>
            <a:endParaRPr lang="en-US" sz="2800" b="0" strike="noStrike" spc="-1" dirty="0">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1 – </a:t>
            </a:r>
            <a:r>
              <a:rPr lang="zh-CN" altLang="en-US" sz="4400" b="0" strike="noStrike" spc="-1" dirty="0">
                <a:solidFill>
                  <a:srgbClr val="000000"/>
                </a:solidFill>
                <a:latin typeface="Trebuchet MS"/>
              </a:rPr>
              <a:t>追踪你的代码</a:t>
            </a:r>
            <a:endParaRPr lang="en-US" sz="4400" b="0" strike="noStrike" spc="-1" dirty="0">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复制 </a:t>
            </a:r>
            <a:r>
              <a:rPr lang="en-US" sz="3200" b="0" strike="noStrike" spc="-1" dirty="0">
                <a:solidFill>
                  <a:srgbClr val="000000"/>
                </a:solidFill>
                <a:latin typeface="Trebuchet MS"/>
              </a:rPr>
              <a:t>trace.sh </a:t>
            </a:r>
            <a:r>
              <a:rPr lang="zh-CN" altLang="en-US" sz="3200" b="0" strike="noStrike" spc="-1" dirty="0">
                <a:solidFill>
                  <a:srgbClr val="000000"/>
                </a:solidFill>
                <a:latin typeface="Trebuchet MS"/>
              </a:rPr>
              <a:t>脚本，原来的位置在 </a:t>
            </a:r>
            <a:r>
              <a:rPr lang="en-US" sz="3200" b="0" strike="noStrike" spc="-1" dirty="0" err="1">
                <a:solidFill>
                  <a:srgbClr val="000000"/>
                </a:solidFill>
                <a:latin typeface="Trebuchet MS"/>
              </a:rPr>
              <a:t>extrae</a:t>
            </a:r>
            <a:r>
              <a:rPr lang="en-US" sz="3200" b="0" strike="noStrike" spc="-1" dirty="0">
                <a:solidFill>
                  <a:srgbClr val="000000"/>
                </a:solidFill>
                <a:latin typeface="Trebuchet MS"/>
              </a:rPr>
              <a:t>/share/example/OPENCL </a:t>
            </a:r>
            <a:r>
              <a:rPr lang="zh-CN" altLang="en-US" sz="3200" b="0" strike="noStrike" spc="-1" dirty="0">
                <a:solidFill>
                  <a:srgbClr val="000000"/>
                </a:solidFill>
                <a:latin typeface="Trebuchet MS"/>
              </a:rPr>
              <a:t>，复制到你的项目所在的目录下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这个脚本设置一些环境变量，然后运行你编译好的二进制文件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再把 </a:t>
            </a:r>
            <a:r>
              <a:rPr lang="en-US" sz="3200" b="0" strike="noStrike" spc="-1" dirty="0">
                <a:solidFill>
                  <a:srgbClr val="000000"/>
                </a:solidFill>
                <a:latin typeface="Trebuchet MS"/>
              </a:rPr>
              <a:t>extrae.xml </a:t>
            </a:r>
            <a:r>
              <a:rPr lang="zh-CN" altLang="en-US" sz="3200" b="0" strike="noStrike" spc="-1" dirty="0">
                <a:solidFill>
                  <a:srgbClr val="000000"/>
                </a:solidFill>
                <a:latin typeface="Trebuchet MS"/>
              </a:rPr>
              <a:t>这个文件从同样位置也复制到你的项目目录内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这个文件是配置文件，告诉 </a:t>
            </a: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如何追踪分析你的代码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有很多可选的选项啦，这就去看他们的官方文档吧</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默认的配置就足够用了</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开始追踪</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./trace.sh ./</a:t>
            </a:r>
            <a:r>
              <a:rPr lang="en-US" sz="2800" b="1" strike="noStrike" spc="-1" dirty="0" err="1">
                <a:solidFill>
                  <a:srgbClr val="000000"/>
                </a:solidFill>
                <a:latin typeface="Courier New"/>
              </a:rPr>
              <a:t>a.out</a:t>
            </a:r>
            <a:endParaRPr lang="en-US" sz="2800" b="0" strike="noStrike" spc="-1" dirty="0">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2 – </a:t>
            </a:r>
            <a:r>
              <a:rPr lang="zh-CN" altLang="en-US" sz="4400" b="0" strike="noStrike" spc="-1" dirty="0">
                <a:solidFill>
                  <a:srgbClr val="000000"/>
                </a:solidFill>
                <a:latin typeface="Trebuchet MS"/>
              </a:rPr>
              <a:t>将追踪过程可视化</a:t>
            </a:r>
            <a:endParaRPr lang="en-US" sz="4400" b="0" strike="noStrike" spc="-1" dirty="0">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生成很多文件，扩展名如下所示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a:t>
            </a:r>
            <a:r>
              <a:rPr lang="en-US" sz="2800" b="0" strike="noStrike" spc="-1" dirty="0" err="1">
                <a:solidFill>
                  <a:srgbClr val="000000"/>
                </a:solidFill>
                <a:latin typeface="Trebuchet MS"/>
              </a:rPr>
              <a:t>pcf</a:t>
            </a:r>
            <a:r>
              <a:rPr lang="en-US" sz="2800" b="0" strike="noStrike" spc="-1" dirty="0">
                <a:solidFill>
                  <a:srgbClr val="000000"/>
                </a:solidFill>
                <a:latin typeface="Trebuchet MS"/>
              </a:rPr>
              <a:t>, .row, </a:t>
            </a:r>
            <a:r>
              <a:rPr lang="zh-CN" altLang="en-US" sz="2800"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然后运行 </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a:t>
            </a:r>
            <a:r>
              <a:rPr lang="en-US" sz="2800" b="1" strike="noStrike" spc="-1" dirty="0" err="1">
                <a:solidFill>
                  <a:srgbClr val="000000"/>
                </a:solidFill>
                <a:latin typeface="Courier New"/>
              </a:rPr>
              <a:t>wxparaver</a:t>
            </a:r>
            <a:r>
              <a:rPr lang="en-US" sz="2800" b="1" strike="noStrike" spc="-1" dirty="0">
                <a:solidFill>
                  <a:srgbClr val="000000"/>
                </a:solidFill>
                <a:latin typeface="Courier New"/>
              </a:rPr>
              <a:t>-&lt;version&gt;/bin/</a:t>
            </a:r>
            <a:r>
              <a:rPr lang="en-US" sz="2800" b="1" strike="noStrike" spc="-1" dirty="0" err="1">
                <a:solidFill>
                  <a:srgbClr val="000000"/>
                </a:solidFill>
                <a:latin typeface="Courier New"/>
              </a:rPr>
              <a:t>wxparaver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加载刚才的追踪结果</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Trace -&gt; Select the .</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file</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加载提供的 </a:t>
            </a:r>
            <a:r>
              <a:rPr lang="en-US" sz="3200" b="0" strike="noStrike" spc="-1" dirty="0">
                <a:solidFill>
                  <a:srgbClr val="000000"/>
                </a:solidFill>
                <a:latin typeface="Trebuchet MS"/>
              </a:rPr>
              <a:t>OpenCL </a:t>
            </a:r>
            <a:r>
              <a:rPr lang="zh-CN" altLang="en-US" sz="3200" spc="-1" dirty="0">
                <a:solidFill>
                  <a:srgbClr val="000000"/>
                </a:solidFill>
                <a:latin typeface="Trebuchet MS"/>
              </a:rPr>
              <a:t>视图配置文件（</a:t>
            </a:r>
            <a:r>
              <a:rPr lang="en-US" altLang="zh-CN" sz="3200" spc="-1" dirty="0">
                <a:solidFill>
                  <a:srgbClr val="000000"/>
                </a:solidFill>
                <a:latin typeface="Trebuchet MS"/>
              </a:rPr>
              <a:t>view config file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configuration -&gt; </a:t>
            </a:r>
            <a:r>
              <a:rPr lang="en-US" sz="2800" b="0" strike="noStrike" spc="-1" dirty="0" err="1">
                <a:solidFill>
                  <a:srgbClr val="000000"/>
                </a:solidFill>
                <a:latin typeface="Trebuchet MS"/>
              </a:rPr>
              <a:t>wxparaver</a:t>
            </a:r>
            <a:r>
              <a:rPr lang="en-US" sz="2800" b="0" strike="noStrike" spc="-1" dirty="0">
                <a:solidFill>
                  <a:srgbClr val="000000"/>
                </a:solidFill>
                <a:latin typeface="Trebuchet MS"/>
              </a:rPr>
              <a:t>-&lt;version&gt;/</a:t>
            </a:r>
            <a:r>
              <a:rPr lang="en-US" sz="2800" b="0" strike="noStrike" spc="-1" dirty="0" err="1">
                <a:solidFill>
                  <a:srgbClr val="000000"/>
                </a:solidFill>
                <a:latin typeface="Trebuchet MS"/>
              </a:rPr>
              <a:t>cfgs</a:t>
            </a:r>
            <a:r>
              <a:rPr lang="en-US" sz="2800" b="0" strike="noStrike" spc="-1" dirty="0">
                <a:solidFill>
                  <a:srgbClr val="000000"/>
                </a:solidFill>
                <a:latin typeface="Trebuchet MS"/>
              </a:rPr>
              <a:t>/OpenCL/views/</a:t>
            </a:r>
            <a:r>
              <a:rPr lang="en-US" sz="2800" b="0" strike="noStrike" spc="-1" dirty="0" err="1">
                <a:solidFill>
                  <a:srgbClr val="000000"/>
                </a:solidFill>
                <a:latin typeface="Trebuchet MS"/>
              </a:rPr>
              <a:t>opencl_call.cfg</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追踪结果就会出现三个窗口了</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宿主中的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 </a:t>
            </a:r>
            <a:r>
              <a:rPr lang="en-US" altLang="zh-CN" sz="2800" spc="-1" dirty="0">
                <a:solidFill>
                  <a:srgbClr val="000000"/>
                </a:solidFill>
                <a:latin typeface="Trebuchet MS"/>
              </a:rPr>
              <a:t>– </a:t>
            </a:r>
            <a:r>
              <a:rPr lang="zh-CN" altLang="en-US" sz="2800" b="0" strike="noStrike" spc="-1" dirty="0">
                <a:solidFill>
                  <a:srgbClr val="000000"/>
                </a:solidFill>
                <a:latin typeface="Trebuchet MS"/>
              </a:rPr>
              <a:t>记录的是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调用花费的时间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核函数名字（</a:t>
            </a:r>
            <a:r>
              <a:rPr lang="en-US" altLang="zh-CN" sz="2800" b="0" strike="noStrike" spc="-1" dirty="0">
                <a:solidFill>
                  <a:srgbClr val="000000"/>
                </a:solidFill>
                <a:latin typeface="Trebuchet MS"/>
              </a:rPr>
              <a:t>kernel </a:t>
            </a:r>
            <a:r>
              <a:rPr lang="en-US" altLang="zh-CN" sz="2800" spc="-1" dirty="0" err="1">
                <a:solidFill>
                  <a:srgbClr val="000000"/>
                </a:solidFill>
                <a:latin typeface="Trebuchet MS"/>
              </a:rPr>
              <a:t>nbame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函数执行的运行时间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加速器（</a:t>
            </a:r>
            <a:r>
              <a:rPr lang="en-US" altLang="zh-CN" sz="2800" b="0" strike="noStrike" spc="-1" dirty="0">
                <a:solidFill>
                  <a:srgbClr val="000000"/>
                </a:solidFill>
                <a:latin typeface="Trebuchet MS"/>
              </a:rPr>
              <a:t>accelerator</a:t>
            </a:r>
            <a:r>
              <a:rPr lang="zh-CN" altLang="en-US" sz="2800" b="0" strike="noStrike" spc="-1" dirty="0">
                <a:solidFill>
                  <a:srgbClr val="000000"/>
                </a:solidFill>
                <a:latin typeface="Trebuchet MS"/>
              </a:rPr>
              <a:t>）中的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关于全部</a:t>
            </a:r>
            <a:r>
              <a:rPr lang="zh-CN" altLang="en-US" sz="2800" spc="-1" dirty="0">
                <a:solidFill>
                  <a:srgbClr val="000000"/>
                </a:solidFill>
                <a:latin typeface="Trebuchet MS"/>
              </a:rPr>
              <a:t>的计算的信息以及内存操作时间</a:t>
            </a:r>
            <a:endParaRPr lang="en-US" sz="2800" b="0" strike="noStrike" spc="-1" dirty="0">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使用贴士</a:t>
            </a:r>
            <a:endParaRPr lang="en-US" sz="4400" b="0" strike="noStrike" spc="-1" dirty="0">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显示每个颜色对应的意义：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右键 </a:t>
            </a:r>
            <a:r>
              <a:rPr lang="en-US" sz="2800" b="0" strike="noStrike" spc="-1" dirty="0">
                <a:solidFill>
                  <a:srgbClr val="000000"/>
                </a:solidFill>
                <a:latin typeface="Trebuchet MS"/>
              </a:rPr>
              <a:t>-&gt; Info Panel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缩放到特定的兴趣区域</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追踪结果中的一部分可以突出显示填充时间轴窗口</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数据制表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将 </a:t>
            </a:r>
            <a:r>
              <a:rPr lang="en-US" altLang="zh-CN" sz="3200" b="0" strike="noStrike" spc="-1" dirty="0">
                <a:solidFill>
                  <a:srgbClr val="000000"/>
                </a:solidFill>
                <a:latin typeface="Trebuchet MS"/>
              </a:rPr>
              <a:t>API </a:t>
            </a:r>
            <a:r>
              <a:rPr lang="zh-CN" altLang="en-US" sz="3200" b="0" strike="noStrike" spc="-1" dirty="0">
                <a:solidFill>
                  <a:srgbClr val="000000"/>
                </a:solidFill>
                <a:latin typeface="Trebuchet MS"/>
              </a:rPr>
              <a:t>调用时间进行数值纪录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err="1">
                <a:solidFill>
                  <a:srgbClr val="000000"/>
                </a:solidFill>
                <a:latin typeface="Trebuchet MS"/>
              </a:rPr>
              <a:t>Paraver</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的主窗口中选择一个时间线，然后点击</a:t>
            </a:r>
            <a:r>
              <a:rPr lang="en-US" sz="2800" b="0" strike="noStrike" spc="-1" dirty="0">
                <a:solidFill>
                  <a:srgbClr val="000000"/>
                </a:solidFill>
                <a:latin typeface="Trebuchet MS"/>
              </a:rPr>
              <a:t>  ‘New Histogram’ </a:t>
            </a:r>
            <a:r>
              <a:rPr lang="zh-CN" altLang="en-US" sz="2800" b="0" strike="noStrike" spc="-1" dirty="0">
                <a:solidFill>
                  <a:srgbClr val="000000"/>
                </a:solidFill>
                <a:latin typeface="Trebuchet MS"/>
              </a:rPr>
              <a:t>按钮并点击 </a:t>
            </a:r>
            <a:r>
              <a:rPr lang="en-US" altLang="zh-CN" sz="2800" b="0" strike="noStrike" spc="-1" dirty="0">
                <a:solidFill>
                  <a:srgbClr val="000000"/>
                </a:solidFill>
                <a:latin typeface="Trebuchet MS"/>
              </a:rPr>
              <a:t>OK</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这个软件很强大</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还可以读取你的 </a:t>
            </a:r>
            <a:r>
              <a:rPr lang="en-US" altLang="zh-CN" sz="3200" b="0" strike="noStrike" spc="-1" dirty="0">
                <a:solidFill>
                  <a:srgbClr val="000000"/>
                </a:solidFill>
                <a:latin typeface="Trebuchet MS"/>
              </a:rPr>
              <a:t>MPI</a:t>
            </a:r>
            <a:r>
              <a:rPr lang="zh-CN" altLang="en-US" sz="3200" b="0" strike="noStrike" spc="-1" dirty="0">
                <a:solidFill>
                  <a:srgbClr val="000000"/>
                </a:solidFill>
                <a:latin typeface="Trebuchet MS"/>
              </a:rPr>
              <a:t>通信（</a:t>
            </a:r>
            <a:r>
              <a:rPr lang="en-US" altLang="zh-CN" sz="3200" spc="-1" dirty="0">
                <a:solidFill>
                  <a:srgbClr val="000000"/>
                </a:solidFill>
                <a:latin typeface="Trebuchet MS"/>
              </a:rPr>
              <a:t> communications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利用数据进行计算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参考</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r>
              <a:rPr lang="en-US" sz="3200" spc="-1" dirty="0">
                <a:solidFill>
                  <a:srgbClr val="000000"/>
                </a:solidFill>
                <a:latin typeface="Trebuchet MS"/>
              </a:rPr>
              <a:t> </a:t>
            </a:r>
            <a:r>
              <a:rPr lang="zh-CN" altLang="en-US" sz="3200" spc="-1" dirty="0">
                <a:solidFill>
                  <a:srgbClr val="000000"/>
                </a:solidFill>
                <a:latin typeface="Trebuchet MS"/>
              </a:rPr>
              <a:t>文档吧</a:t>
            </a:r>
            <a:endParaRPr lang="en-US" sz="3200" b="0" strike="noStrike" spc="-1" dirty="0">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平台专用分析器</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Platform specific profilers</a:t>
            </a:r>
            <a:endParaRPr lang="en-US" sz="2800" b="0" strike="noStrike" spc="-1" dirty="0">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程序的更多信息，可以通过使用硬件厂商提供的专用的分析工具来获得</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的分析可以通过 </a:t>
            </a:r>
            <a:r>
              <a:rPr lang="en-US" altLang="zh-CN" sz="3200" spc="-1" dirty="0">
                <a:solidFill>
                  <a:srgbClr val="000000"/>
                </a:solidFill>
                <a:latin typeface="Trebuchet MS"/>
              </a:rPr>
              <a:t>API </a:t>
            </a:r>
            <a:r>
              <a:rPr lang="zh-CN" altLang="en-US" sz="3200" spc="-1" dirty="0">
                <a:solidFill>
                  <a:srgbClr val="000000"/>
                </a:solidFill>
                <a:latin typeface="Trebuchet MS"/>
              </a:rPr>
              <a:t>自身用于特定分析的事件（</a:t>
            </a:r>
            <a:r>
              <a:rPr lang="en-US" altLang="zh-CN" sz="3200" spc="-1" dirty="0">
                <a:solidFill>
                  <a:srgbClr val="000000"/>
                </a:solidFill>
                <a:latin typeface="Trebuchet MS"/>
              </a:rPr>
              <a:t>Events</a:t>
            </a:r>
            <a:r>
              <a:rPr lang="zh-CN" altLang="en-US" sz="3200" spc="-1" dirty="0">
                <a:solidFill>
                  <a:srgbClr val="000000"/>
                </a:solidFill>
                <a:latin typeface="Trebuchet MS"/>
              </a:rPr>
              <a:t>）来分析命令队列和核函数调用的性能</a:t>
            </a:r>
            <a:endParaRPr lang="en-US" sz="3200" b="0" strike="noStrike" spc="-1" dirty="0">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NVIDIA Visual Profiler®</a:t>
            </a:r>
            <a:endParaRPr lang="en-US" sz="4400" b="0" strike="noStrike" spc="-1" dirty="0">
              <a:latin typeface="Arial"/>
            </a:endParaRPr>
          </a:p>
        </p:txBody>
      </p:sp>
      <p:graphicFrame>
        <p:nvGraphicFramePr>
          <p:cNvPr id="1935" name="Table 2"/>
          <p:cNvGraphicFramePr/>
          <p:nvPr>
            <p:extLst>
              <p:ext uri="{D42A27DB-BD31-4B8C-83A1-F6EECF244321}">
                <p14:modId xmlns:p14="http://schemas.microsoft.com/office/powerpoint/2010/main" val="3051485345"/>
              </p:ext>
            </p:extLst>
          </p:nvPr>
        </p:nvGraphicFramePr>
        <p:xfrm>
          <a:off x="107640" y="1484640"/>
          <a:ext cx="8928720" cy="2526792"/>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zh-CN" altLang="en-US" sz="2480" b="0" strike="noStrike" spc="-1" dirty="0">
                          <a:solidFill>
                            <a:srgbClr val="000000"/>
                          </a:solidFill>
                          <a:latin typeface="Trebuchet MS"/>
                        </a:rPr>
                        <a:t>这个软件提供的信息包括</a:t>
                      </a:r>
                      <a:r>
                        <a:rPr lang="en-US" sz="2480" b="0" strike="noStrike" spc="-1" dirty="0">
                          <a:solidFill>
                            <a:srgbClr val="000000"/>
                          </a:solidFill>
                          <a:latin typeface="Trebuchet MS"/>
                        </a:rPr>
                        <a:t>:</a:t>
                      </a:r>
                      <a:endParaRPr lang="en-US" sz="248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设备占用率 </a:t>
                      </a:r>
                      <a:r>
                        <a:rPr lang="en-US" sz="2400" b="0" strike="noStrike" spc="-1" dirty="0">
                          <a:solidFill>
                            <a:srgbClr val="000000"/>
                          </a:solidFill>
                          <a:latin typeface="Trebuchet MS"/>
                        </a:rPr>
                        <a:t>Device occupancy</a:t>
                      </a:r>
                      <a:endParaRPr lang="en-US" sz="24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内存带宽 </a:t>
                      </a:r>
                      <a:r>
                        <a:rPr lang="en-US" sz="2400" b="0" strike="noStrike" spc="-1" dirty="0">
                          <a:solidFill>
                            <a:srgbClr val="000000"/>
                          </a:solidFill>
                          <a:latin typeface="Trebuchet MS"/>
                        </a:rPr>
                        <a:t>Memory bandwidth(</a:t>
                      </a:r>
                      <a:r>
                        <a:rPr lang="zh-CN" altLang="en-US" sz="2400" b="0" strike="noStrike" spc="-1" dirty="0">
                          <a:solidFill>
                            <a:srgbClr val="000000"/>
                          </a:solidFill>
                          <a:latin typeface="Trebuchet MS"/>
                        </a:rPr>
                        <a:t>宿主与设备之间</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21"/>
                        </a:spcBef>
                      </a:pPr>
                      <a:endParaRPr lang="en-US" sz="2400" b="0" strike="noStrike" spc="-1" dirty="0">
                        <a:latin typeface="Arial"/>
                      </a:endParaRPr>
                    </a:p>
                  </a:txBody>
                  <a:tcPr>
                    <a:noFill/>
                  </a:tcPr>
                </a:tc>
                <a:tc>
                  <a:txBody>
                    <a:bodyPr/>
                    <a:lstStyle/>
                    <a:p>
                      <a:pPr>
                        <a:lnSpc>
                          <a:spcPct val="100000"/>
                        </a:lnSpc>
                        <a:spcBef>
                          <a:spcPts val="621"/>
                        </a:spcBef>
                      </a:pPr>
                      <a:endParaRPr lang="en-US" sz="18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寄存器使用数量</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核函数执行和内存复制的时间线</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等等</a:t>
                      </a:r>
                      <a:endParaRPr lang="en-US" sz="2400" b="0" strike="noStrike" spc="-1" dirty="0">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107640" y="402984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开始一个新的对话（</a:t>
            </a:r>
            <a:r>
              <a:rPr lang="en-US" altLang="zh-CN" sz="2000" b="0" strike="noStrike" spc="-1" dirty="0">
                <a:solidFill>
                  <a:srgbClr val="000000"/>
                </a:solidFill>
                <a:latin typeface="Trebuchet MS"/>
                <a:ea typeface="DejaVu Sans"/>
              </a:rPr>
              <a:t>session</a:t>
            </a:r>
            <a:r>
              <a:rPr lang="zh-CN" altLang="en-US" sz="2000" b="0" strike="noStrike" spc="-1" dirty="0">
                <a:solidFill>
                  <a:srgbClr val="000000"/>
                </a:solidFill>
                <a:latin typeface="Trebuchet MS"/>
                <a:ea typeface="DejaVu Sans"/>
              </a:rPr>
              <a:t>）</a:t>
            </a:r>
            <a:r>
              <a:rPr lang="en-US" sz="2000" b="0" strike="noStrike" spc="-1" dirty="0">
                <a:solidFill>
                  <a:srgbClr val="000000"/>
                </a:solidFill>
                <a:latin typeface="Trebuchet MS"/>
                <a:ea typeface="DejaVu Sans"/>
              </a:rPr>
              <a:t>:</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跟随向导，在文件选择的时候选择你编译好的二进制文件（不需要任何的代码修改或者编译调整）</a:t>
            </a:r>
            <a:r>
              <a:rPr lang="zh-CN" altLang="en-US" sz="2000" spc="-1" dirty="0">
                <a:solidFill>
                  <a:srgbClr val="000000"/>
                </a:solidFill>
                <a:latin typeface="Trebuchet MS"/>
                <a:ea typeface="DejaVu Sans"/>
              </a:rPr>
              <a:t>，其他选项都留作默认设置即可。</a:t>
            </a: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spc="-1" dirty="0">
                <a:solidFill>
                  <a:srgbClr val="000000"/>
                </a:solidFill>
                <a:latin typeface="Trebuchet MS"/>
                <a:ea typeface="DejaVu Sans"/>
              </a:rPr>
              <a:t>然后程序就会运行，测试结果就会显示出来了。</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 </a:t>
            </a:r>
            <a:r>
              <a:rPr lang="en-US" sz="4400" b="0" strike="noStrike" spc="-1" dirty="0" err="1">
                <a:solidFill>
                  <a:srgbClr val="000000"/>
                </a:solidFill>
                <a:latin typeface="Trebuchet MS"/>
              </a:rPr>
              <a:t>nvvp</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进行分析</a:t>
            </a:r>
            <a:endParaRPr lang="en-US" sz="4400" b="0" strike="noStrike" spc="-1" dirty="0">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时间线告诉的是在程序执行的过程中发生了什么</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关于优化的一些内容在 </a:t>
            </a:r>
            <a:r>
              <a:rPr lang="en-US" altLang="zh-CN" sz="3200" b="0" strike="noStrike" spc="-1" dirty="0">
                <a:solidFill>
                  <a:srgbClr val="000000"/>
                </a:solidFill>
                <a:latin typeface="Trebuchet MS"/>
              </a:rPr>
              <a:t>Analysis </a:t>
            </a:r>
            <a:r>
              <a:rPr lang="zh-CN" altLang="en-US" sz="3200" b="0" strike="noStrike" spc="-1" dirty="0">
                <a:solidFill>
                  <a:srgbClr val="000000"/>
                </a:solidFill>
                <a:latin typeface="Trebuchet MS"/>
              </a:rPr>
              <a:t>选项卡中显示</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4F81BD"/>
                </a:solidFill>
                <a:latin typeface="Trebuchet MS"/>
                <a:ea typeface="DejaVu Sans"/>
              </a:rPr>
              <a:t>核函数</a:t>
            </a:r>
            <a:endParaRPr lang="en-US" altLang="zh-CN" sz="2000" b="0" strike="noStrike" spc="-1" dirty="0">
              <a:solidFill>
                <a:srgbClr val="4F81BD"/>
              </a:solidFill>
              <a:latin typeface="Trebuchet MS"/>
              <a:ea typeface="DejaVu Sans"/>
            </a:endParaRPr>
          </a:p>
          <a:p>
            <a:pPr>
              <a:lnSpc>
                <a:spcPct val="100000"/>
              </a:lnSpc>
            </a:pPr>
            <a:r>
              <a:rPr lang="en-US" sz="2000" b="0" strike="noStrike" spc="-1" dirty="0">
                <a:solidFill>
                  <a:srgbClr val="4F81BD"/>
                </a:solidFill>
                <a:latin typeface="Trebuchet MS"/>
                <a:ea typeface="DejaVu Sans"/>
              </a:rPr>
              <a:t>Kernels</a:t>
            </a:r>
            <a:endParaRPr lang="en-US" sz="2000" b="0" strike="noStrike" spc="-1" dirty="0">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4F81BD"/>
                </a:solidFill>
                <a:latin typeface="Trebuchet MS"/>
                <a:ea typeface="DejaVu Sans"/>
              </a:rPr>
              <a:t>核函数的每次调用都被表示为一个小盒子</a:t>
            </a:r>
            <a:endParaRPr lang="en-US" sz="2000" b="0" strike="noStrike" spc="-1" dirty="0">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使用 </a:t>
            </a:r>
            <a:r>
              <a:rPr lang="en-US" altLang="zh-CN" sz="4400" spc="-1" dirty="0" err="1">
                <a:solidFill>
                  <a:srgbClr val="000000"/>
                </a:solidFill>
                <a:latin typeface="Trebuchet MS"/>
              </a:rPr>
              <a:t>nvvp</a:t>
            </a:r>
            <a:r>
              <a:rPr lang="en-US" altLang="zh-CN" sz="4400" spc="-1" dirty="0">
                <a:solidFill>
                  <a:srgbClr val="000000"/>
                </a:solidFill>
                <a:latin typeface="Trebuchet MS"/>
              </a:rPr>
              <a:t> </a:t>
            </a:r>
            <a:r>
              <a:rPr lang="zh-CN" altLang="en-US" sz="4400" spc="-1" dirty="0">
                <a:solidFill>
                  <a:srgbClr val="000000"/>
                </a:solidFill>
                <a:latin typeface="Trebuchet MS"/>
              </a:rPr>
              <a:t>进行分析</a:t>
            </a:r>
            <a:endParaRPr lang="en-US" altLang="zh-CN" sz="4400" spc="-1" dirty="0"/>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Details </a:t>
            </a:r>
            <a:r>
              <a:rPr lang="zh-CN" altLang="en-US" sz="3200" b="0" strike="noStrike" spc="-1" dirty="0">
                <a:solidFill>
                  <a:srgbClr val="000000"/>
                </a:solidFill>
                <a:latin typeface="Trebuchet MS"/>
              </a:rPr>
              <a:t>选项卡显示的是每个核调用以及内存复制的信息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使用的寄存器数量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工作组规模</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内存吞吐量（</a:t>
            </a:r>
            <a:r>
              <a:rPr lang="en-US" altLang="zh-CN" sz="2800" spc="-1" dirty="0">
                <a:solidFill>
                  <a:srgbClr val="000000"/>
                </a:solidFill>
                <a:latin typeface="Trebuchet MS"/>
              </a:rPr>
              <a:t> memory throughput </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内存传输量（</a:t>
            </a:r>
            <a:r>
              <a:rPr lang="en-US" altLang="zh-CN" sz="2800" spc="-1" dirty="0">
                <a:solidFill>
                  <a:srgbClr val="000000"/>
                </a:solidFill>
                <a:latin typeface="Trebuchet MS"/>
              </a:rPr>
              <a:t>amount of memory transferred</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不会有</a:t>
            </a:r>
            <a:r>
              <a:rPr lang="zh-CN" altLang="en-US" sz="3200" spc="-1" dirty="0">
                <a:solidFill>
                  <a:srgbClr val="000000"/>
                </a:solidFill>
                <a:latin typeface="Trebuchet MS"/>
              </a:rPr>
              <a:t>相关信息特别提示核函数运行速度慢的部分，但可视化的图像会提供一些线索让我们去寻找这样的部位</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学习的最好方法：自己动手拿一个程序来试试</a:t>
            </a:r>
            <a:endParaRPr lang="en-US" sz="3200" b="0" strike="noStrike" spc="-1" dirty="0">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从命令行进行分析</a:t>
            </a:r>
            <a:endParaRPr lang="en-US" sz="4400" b="0" strike="noStrike" spc="-1" dirty="0">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还提供了 </a:t>
            </a:r>
            <a:r>
              <a:rPr lang="en-US" sz="3200" b="0" strike="noStrike" spc="-1" dirty="0" err="1">
                <a:solidFill>
                  <a:srgbClr val="9BBB59"/>
                </a:solidFill>
                <a:latin typeface="Letter Gothic Std"/>
              </a:rPr>
              <a:t>nvprof</a:t>
            </a:r>
            <a:r>
              <a:rPr lang="en-US" sz="3200" b="0" strike="noStrike" spc="-1" dirty="0">
                <a:solidFill>
                  <a:srgbClr val="9BBB59"/>
                </a:solidFill>
                <a:latin typeface="Trebuchet MS"/>
              </a:rPr>
              <a:t> </a:t>
            </a:r>
            <a:r>
              <a:rPr lang="zh-CN" altLang="en-US" sz="3200" b="0" strike="noStrike" spc="-1" dirty="0">
                <a:solidFill>
                  <a:srgbClr val="000000"/>
                </a:solidFill>
                <a:latin typeface="Trebuchet MS"/>
              </a:rPr>
              <a:t>以及</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命令行分析工具 </a:t>
            </a:r>
            <a:r>
              <a:rPr lang="en-US" sz="3200" b="0" strike="noStrike" spc="-1" dirty="0">
                <a:solidFill>
                  <a:srgbClr val="000000"/>
                </a:solidFill>
                <a:latin typeface="Trebuchet MS"/>
              </a:rPr>
              <a:t>Command Line Profiler’</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en-US" sz="3200" b="0" strike="noStrike" spc="-1" dirty="0" err="1">
                <a:solidFill>
                  <a:srgbClr val="000000"/>
                </a:solidFill>
                <a:latin typeface="Trebuchet MS"/>
              </a:rPr>
              <a:t>nvprof</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自 </a:t>
            </a:r>
            <a:r>
              <a:rPr lang="en-US" sz="3200" b="0" strike="noStrike" spc="-1" dirty="0">
                <a:solidFill>
                  <a:srgbClr val="000000"/>
                </a:solidFill>
                <a:latin typeface="Trebuchet MS"/>
              </a:rPr>
              <a:t>CUDA™ 5.0 </a:t>
            </a:r>
            <a:r>
              <a:rPr lang="zh-CN" altLang="en-US" sz="3200" b="0" strike="noStrike" spc="-1" dirty="0">
                <a:solidFill>
                  <a:srgbClr val="000000"/>
                </a:solidFill>
                <a:latin typeface="Trebuchet MS"/>
              </a:rPr>
              <a:t>以后的版本都提供支持，不过目前对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的分析还缺乏驱动支持</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传统的命令行分析器 </a:t>
            </a:r>
            <a:r>
              <a:rPr lang="en-US" sz="3200" b="0" strike="noStrike" spc="-1" dirty="0">
                <a:solidFill>
                  <a:srgbClr val="000000"/>
                </a:solidFill>
                <a:latin typeface="Trebuchet MS"/>
              </a:rPr>
              <a:t>command-line </a:t>
            </a:r>
            <a:r>
              <a:rPr lang="zh-CN" altLang="en-US" sz="3200" b="0" strike="noStrike" spc="-1" dirty="0">
                <a:solidFill>
                  <a:srgbClr val="000000"/>
                </a:solidFill>
                <a:latin typeface="Trebuchet MS"/>
              </a:rPr>
              <a:t>可以使用环境变量来调用</a:t>
            </a:r>
            <a:r>
              <a:rPr lang="en-US" sz="3200" b="0" strike="noStrike" spc="-1" dirty="0">
                <a:solidFill>
                  <a:srgbClr val="000000"/>
                </a:solidFill>
                <a:latin typeface="Trebuchet MS"/>
              </a:rPr>
              <a: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COMPUTE_PROFILE=1</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COMPUTE_PROFILE_LOG=&lt;output file&gt;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COMPUTE_PROFILE_CONFIG=&lt;config file&gt;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配置文件控制着收集的时间</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运行</a:t>
            </a:r>
            <a:r>
              <a:rPr lang="en-US" sz="3200" b="0" strike="noStrike" spc="-1" dirty="0">
                <a:solidFill>
                  <a:srgbClr val="000000"/>
                </a:solidFill>
                <a:latin typeface="Trebuchet MS"/>
              </a:rPr>
              <a:t>n </a:t>
            </a:r>
            <a:r>
              <a:rPr lang="en-US" sz="3200" b="0" strike="noStrike" spc="-1" dirty="0" err="1">
                <a:solidFill>
                  <a:srgbClr val="1F497D"/>
                </a:solidFill>
                <a:latin typeface="Courier New Bold"/>
              </a:rPr>
              <a:t>nvprof</a:t>
            </a:r>
            <a:r>
              <a:rPr lang="en-US" sz="3200" b="0" strike="noStrike" spc="-1" dirty="0">
                <a:solidFill>
                  <a:srgbClr val="1F497D"/>
                </a:solidFill>
                <a:latin typeface="Courier New Bold"/>
              </a:rPr>
              <a:t> --query-events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查看详细列表</a:t>
            </a:r>
            <a:r>
              <a:rPr lang="en-US" sz="3200" b="0" strike="noStrike" spc="-1" dirty="0">
                <a:solidFill>
                  <a:srgbClr val="000000"/>
                </a:solidFill>
                <a:latin typeface="Trebuchet MS"/>
              </a:rPr>
              <a:t>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运行你的程序来收集事件信息，然后使用编辑器就可以查看分析结果</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设置 </a:t>
            </a:r>
            <a:r>
              <a:rPr lang="en-US" sz="3200" b="0" strike="noStrike" spc="-1" dirty="0">
                <a:solidFill>
                  <a:srgbClr val="000000"/>
                </a:solidFill>
                <a:latin typeface="Trebuchet MS"/>
              </a:rPr>
              <a:t>(</a:t>
            </a:r>
            <a:r>
              <a:rPr lang="en-US" sz="3200" b="0" strike="noStrike" spc="-1" dirty="0">
                <a:solidFill>
                  <a:srgbClr val="000000"/>
                </a:solidFill>
                <a:latin typeface="Courier New Bold"/>
              </a:rPr>
              <a:t>COMPUTE_PROFILE_CSV=1</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还可以使得输出结果保存成 </a:t>
            </a:r>
            <a:r>
              <a:rPr lang="en-US" altLang="zh-CN" sz="3200" b="0" strike="noStrike" spc="-1" dirty="0">
                <a:solidFill>
                  <a:srgbClr val="000000"/>
                </a:solidFill>
                <a:latin typeface="Trebuchet MS"/>
              </a:rPr>
              <a:t>CSV </a:t>
            </a:r>
            <a:r>
              <a:rPr lang="zh-CN" altLang="en-US" sz="3200" b="0" strike="noStrike" spc="-1" dirty="0">
                <a:solidFill>
                  <a:srgbClr val="000000"/>
                </a:solidFill>
                <a:latin typeface="Trebuchet MS"/>
              </a:rPr>
              <a:t>格式，然后可以使用表格工具查看，或者也可以导入到</a:t>
            </a:r>
            <a:r>
              <a:rPr lang="en-US" sz="3200" b="0" strike="noStrike" spc="-1" dirty="0">
                <a:solidFill>
                  <a:srgbClr val="000000"/>
                </a:solidFill>
                <a:latin typeface="Trebuchet MS"/>
              </a:rPr>
              <a:t> </a:t>
            </a:r>
            <a:r>
              <a:rPr lang="en-US" sz="3200" b="0" strike="noStrike" spc="-1" dirty="0" err="1">
                <a:solidFill>
                  <a:srgbClr val="000000"/>
                </a:solidFill>
                <a:latin typeface="Trebuchet MS"/>
              </a:rPr>
              <a:t>nvvp</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当中查看（支持的程度有限）</a:t>
            </a:r>
            <a:endParaRPr lang="en-US" sz="3200" b="0" strike="noStrike" spc="-1" dirty="0">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zh-CN" altLang="en-US" sz="3200" b="0" strike="noStrike" spc="-1" dirty="0">
                <a:solidFill>
                  <a:srgbClr val="000000"/>
                </a:solidFill>
                <a:latin typeface="Trebuchet MS"/>
              </a:rPr>
              <a:t>提供的一个图形化分析器和调试器，针对</a:t>
            </a:r>
            <a:r>
              <a:rPr lang="en-US" sz="3200" b="0" strike="noStrike" spc="-1" dirty="0">
                <a:solidFill>
                  <a:srgbClr val="000000"/>
                </a:solidFill>
                <a:latin typeface="Trebuchet MS"/>
              </a:rPr>
              <a:t> AMD Radeon™ </a:t>
            </a:r>
            <a:r>
              <a:rPr lang="en-US" altLang="zh-CN" sz="3200" b="0" strike="noStrike" spc="-1" dirty="0">
                <a:solidFill>
                  <a:srgbClr val="000000"/>
                </a:solidFill>
                <a:latin typeface="Trebuchet MS"/>
              </a:rPr>
              <a:t>GPU</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可以提供下列相关信息</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和核函数（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）运行计时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内存转移信息（</a:t>
            </a:r>
            <a:r>
              <a:rPr lang="en-US" altLang="zh-CN" sz="2800" spc="-1" dirty="0">
                <a:solidFill>
                  <a:srgbClr val="000000"/>
                </a:solidFill>
                <a:latin typeface="Trebuchet MS"/>
              </a:rPr>
              <a:t> Memory transfer information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寄存器的使用（</a:t>
            </a:r>
            <a:r>
              <a:rPr lang="en-US" altLang="zh-CN" sz="2800" spc="-1" dirty="0">
                <a:solidFill>
                  <a:srgbClr val="000000"/>
                </a:solidFill>
                <a:latin typeface="Trebuchet MS"/>
              </a:rPr>
              <a:t> Register use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局部内存的使用（</a:t>
            </a:r>
            <a:r>
              <a:rPr lang="en-US" altLang="zh-CN" sz="2800" spc="-1" dirty="0">
                <a:solidFill>
                  <a:srgbClr val="000000"/>
                </a:solidFill>
                <a:latin typeface="Trebuchet MS"/>
              </a:rPr>
              <a:t>Local memory use</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的使用</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对限制性能的因素的提示</a:t>
            </a:r>
            <a:endParaRPr lang="en-US" sz="2800" b="0" strike="noStrike" spc="-1" dirty="0">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创建一个新项目，插入二进制文件</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点击 </a:t>
            </a:r>
            <a:r>
              <a:rPr lang="en-US" sz="3200" b="0" strike="noStrike" spc="-1" dirty="0">
                <a:solidFill>
                  <a:srgbClr val="000000"/>
                </a:solidFill>
                <a:latin typeface="Trebuchet MS"/>
              </a:rPr>
              <a:t>Profiling </a:t>
            </a:r>
            <a:r>
              <a:rPr lang="zh-CN" altLang="en-US" sz="3200" b="0" strike="noStrike" spc="-1" dirty="0">
                <a:solidFill>
                  <a:srgbClr val="000000"/>
                </a:solidFill>
                <a:latin typeface="Trebuchet MS"/>
              </a:rPr>
              <a:t>按钮然后点击绿色箭头来运行你的程序</a:t>
            </a:r>
            <a:endParaRPr lang="en-US" sz="3200" b="0" strike="noStrike" spc="-1" dirty="0">
              <a:solidFill>
                <a:srgbClr val="000000"/>
              </a:solidFill>
              <a:latin typeface="Trebuchet MS"/>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选择不同轨迹来跟踪相关信息</a:t>
            </a:r>
            <a:endParaRPr lang="en-US" sz="3200" b="0" strike="noStrike" spc="-1" dirty="0">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性能计数器</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关于核函数的信息，包括工作组规模，寄存器等等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查看核函数指令代码（</a:t>
            </a:r>
            <a:r>
              <a:rPr lang="en-US" altLang="zh-CN" sz="2800" spc="-1" dirty="0">
                <a:solidFill>
                  <a:srgbClr val="000000"/>
                </a:solidFill>
                <a:latin typeface="Trebuchet MS"/>
              </a:rPr>
              <a:t> kernel instruction code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左侧列中点击核函数名称</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查看相关图表和提示</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点击</a:t>
            </a:r>
            <a:r>
              <a:rPr lang="zh-CN" altLang="en-US" sz="2400" spc="-1" dirty="0">
                <a:solidFill>
                  <a:srgbClr val="000000"/>
                </a:solidFill>
                <a:latin typeface="Trebuchet MS"/>
              </a:rPr>
              <a:t>占用率结果（</a:t>
            </a:r>
            <a:r>
              <a:rPr lang="en-US" altLang="zh-CN" sz="2400" spc="-1" dirty="0">
                <a:solidFill>
                  <a:srgbClr val="000000"/>
                </a:solidFill>
                <a:latin typeface="Trebuchet MS"/>
              </a:rPr>
              <a:t> Occupancy result </a:t>
            </a:r>
            <a:r>
              <a:rPr lang="zh-CN" altLang="en-US" sz="2400" spc="-1" dirty="0">
                <a:solidFill>
                  <a:srgbClr val="000000"/>
                </a:solidFill>
                <a:latin typeface="Trebuchet MS"/>
              </a:rPr>
              <a:t>）</a:t>
            </a:r>
            <a:endParaRPr lang="en-US" sz="2400" b="0" strike="noStrike" spc="-1" dirty="0">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应用追踪</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查看 </a:t>
            </a:r>
            <a:r>
              <a:rPr lang="en-US" altLang="zh-CN" sz="2800" b="0" strike="noStrike" spc="-1" dirty="0">
                <a:solidFill>
                  <a:srgbClr val="000000"/>
                </a:solidFill>
                <a:latin typeface="Trebuchet MS"/>
              </a:rPr>
              <a:t>API</a:t>
            </a:r>
            <a:r>
              <a:rPr lang="zh-CN" altLang="en-US" sz="2800" spc="-1" dirty="0">
                <a:solidFill>
                  <a:srgbClr val="000000"/>
                </a:solidFill>
                <a:latin typeface="Trebuchet MS"/>
              </a:rPr>
              <a:t> 调用的时间追踪</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内存移动的时间追踪</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核函数执行（</a:t>
            </a:r>
            <a:r>
              <a:rPr lang="en-US" altLang="zh-CN" sz="2800" spc="-1" dirty="0">
                <a:solidFill>
                  <a:srgbClr val="000000"/>
                </a:solidFill>
                <a:latin typeface="Trebuchet MS"/>
              </a:rPr>
              <a:t>kernel execution</a:t>
            </a:r>
            <a:r>
              <a:rPr lang="zh-CN" altLang="en-US" sz="2800" spc="-1" dirty="0">
                <a:solidFill>
                  <a:srgbClr val="000000"/>
                </a:solidFill>
                <a:latin typeface="Trebuchet MS"/>
              </a:rPr>
              <a:t>）的时间追踪</a:t>
            </a:r>
            <a:endParaRPr lang="en-US" sz="2800" b="0" strike="noStrike" spc="-1" dirty="0">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a:t>
            </a:r>
            <a:r>
              <a:rPr lang="zh-CN" altLang="en-US" sz="3600" b="0" strike="noStrike" spc="-1" dirty="0">
                <a:solidFill>
                  <a:srgbClr val="000000"/>
                </a:solidFill>
                <a:latin typeface="Trebuchet MS"/>
              </a:rPr>
              <a:t>分析 </a:t>
            </a:r>
            <a:r>
              <a:rPr lang="en-US" altLang="zh-CN" sz="3600" b="0" strike="noStrike" spc="-1" dirty="0">
                <a:solidFill>
                  <a:srgbClr val="000000"/>
                </a:solidFill>
                <a:latin typeface="Trebuchet MS"/>
              </a:rPr>
              <a:t>OpenCL </a:t>
            </a:r>
            <a:r>
              <a:rPr lang="zh-CN" altLang="en-US" sz="3600" b="0" strike="noStrike" spc="-1" dirty="0">
                <a:solidFill>
                  <a:srgbClr val="000000"/>
                </a:solidFill>
                <a:latin typeface="Trebuchet MS"/>
              </a:rPr>
              <a:t>程序</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试验一下本章提到的分析工具</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从你的</a:t>
            </a:r>
            <a:r>
              <a:rPr lang="en-US" altLang="zh-CN" sz="2800" b="0" strike="noStrike" spc="-1" dirty="0">
                <a:solidFill>
                  <a:srgbClr val="000000"/>
                </a:solidFill>
                <a:latin typeface="Trebuchet MS"/>
              </a:rPr>
              <a:t>OpenCL</a:t>
            </a:r>
            <a:r>
              <a:rPr lang="zh-CN" altLang="en-US" sz="2800" b="0" strike="noStrike" spc="-1" dirty="0">
                <a:solidFill>
                  <a:srgbClr val="000000"/>
                </a:solidFill>
                <a:latin typeface="Trebuchet MS"/>
              </a:rPr>
              <a:t>程序中选择一个作为分析对象，比如矩阵乘法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在分析工具中运行程序并且检查分析结果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修改程序，以某种方法改进性能，然后观察分析器中的对应变化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有时间的话还可以对其他程序重复上面的过程</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通过分析界面应该得到与实际情况基本相符的宿主代码的</a:t>
            </a:r>
            <a:r>
              <a:rPr lang="zh-CN" altLang="en-US" sz="2800" b="0" strike="noStrike" spc="-1">
                <a:solidFill>
                  <a:srgbClr val="000000"/>
                </a:solidFill>
                <a:latin typeface="Trebuchet MS"/>
              </a:rPr>
              <a:t>时间报告</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altLang="zh-CN" sz="4400" b="0" strike="noStrike" spc="-1" dirty="0">
                <a:solidFill>
                  <a:srgbClr val="000000"/>
                </a:solidFill>
                <a:latin typeface="Trebuchet MS"/>
              </a:rPr>
              <a:t>OpenCL</a:t>
            </a:r>
            <a:endParaRPr lang="en-US" sz="4400" b="0" strike="noStrike" spc="-1" dirty="0">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并行程序（</a:t>
            </a:r>
            <a:r>
              <a:rPr lang="en-US" altLang="zh-CN" sz="3200" b="0" strike="noStrike" spc="-1" dirty="0">
                <a:solidFill>
                  <a:srgbClr val="000000"/>
                </a:solidFill>
                <a:latin typeface="Trebuchet MS"/>
              </a:rPr>
              <a:t>parallel programs</a:t>
            </a:r>
            <a:r>
              <a:rPr lang="zh-CN" altLang="en-US" sz="3200" b="0" strike="noStrike" spc="-1" dirty="0">
                <a:solidFill>
                  <a:srgbClr val="000000"/>
                </a:solidFill>
                <a:latin typeface="Trebuchet MS"/>
              </a:rPr>
              <a:t>）调试起来是很有挑战性的</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好在有一些现成的工具可以帮忙</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首先，如果你运行的是 </a:t>
            </a:r>
            <a:r>
              <a:rPr lang="en-US" altLang="zh-CN" sz="3200" b="0" strike="noStrike" spc="-1" dirty="0">
                <a:solidFill>
                  <a:srgbClr val="000000"/>
                </a:solidFill>
                <a:latin typeface="Trebuchet MS"/>
              </a:rPr>
              <a:t>OpenCL 1.2 </a:t>
            </a:r>
            <a:r>
              <a:rPr lang="zh-CN" altLang="en-US" sz="3200" b="0" strike="noStrike" spc="-1" dirty="0">
                <a:solidFill>
                  <a:srgbClr val="000000"/>
                </a:solidFill>
                <a:latin typeface="Trebuchet MS"/>
              </a:rPr>
              <a:t>版本，你就可以从 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）中直接用 </a:t>
            </a:r>
            <a:r>
              <a:rPr lang="en-US" altLang="zh-CN" sz="3200" b="0" strike="noStrike" spc="-1" dirty="0" err="1">
                <a:solidFill>
                  <a:srgbClr val="000000"/>
                </a:solidFill>
                <a:latin typeface="Trebuchet MS"/>
              </a:rPr>
              <a:t>printf</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输出信息：</a:t>
            </a: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上面的代码中，每个工作项（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）就都会打印到 </a:t>
            </a:r>
            <a:r>
              <a:rPr lang="en-US" altLang="zh-CN" sz="3200" b="0" strike="noStrike" spc="-1" dirty="0" err="1">
                <a:solidFill>
                  <a:srgbClr val="000000"/>
                </a:solidFill>
                <a:latin typeface="Trebuchet MS"/>
              </a:rPr>
              <a:t>stdout</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注意：在设备和输出中间存在某种缓存，但可以通过调用 </a:t>
            </a:r>
            <a:r>
              <a:rPr lang="en-US" altLang="zh-CN" sz="3200" spc="-1" dirty="0" err="1">
                <a:solidFill>
                  <a:srgbClr val="000000"/>
                </a:solidFill>
                <a:latin typeface="Trebuchet MS"/>
              </a:rPr>
              <a:t>clFinish</a:t>
            </a:r>
            <a:r>
              <a:rPr lang="en-US" altLang="zh-CN" sz="3200" spc="-1" dirty="0">
                <a:solidFill>
                  <a:srgbClr val="000000"/>
                </a:solidFill>
                <a:latin typeface="Trebuchet MS"/>
              </a:rPr>
              <a:t> </a:t>
            </a:r>
            <a:r>
              <a:rPr lang="zh-CN" altLang="en-US" sz="3200" spc="-1" dirty="0">
                <a:solidFill>
                  <a:srgbClr val="000000"/>
                </a:solidFill>
                <a:latin typeface="Trebuchet MS"/>
              </a:rPr>
              <a:t>来刷新缓存（或者使用其他类似函数）</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1.1</a:t>
            </a:r>
            <a:endParaRPr lang="en-US" sz="4400" b="0" strike="noStrike" spc="-1" dirty="0">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重要提示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）内部写数据到全局缓存（</a:t>
            </a:r>
            <a:r>
              <a:rPr lang="en-US" altLang="zh-CN" sz="2800" b="0" strike="noStrike" spc="-1" dirty="0">
                <a:solidFill>
                  <a:srgbClr val="000000"/>
                </a:solidFill>
                <a:latin typeface="Trebuchet MS"/>
              </a:rPr>
              <a:t>global buffer</a:t>
            </a:r>
            <a:r>
              <a:rPr lang="zh-CN" altLang="en-US" sz="2800" b="0" strike="noStrike" spc="-1" dirty="0">
                <a:solidFill>
                  <a:srgbClr val="000000"/>
                </a:solidFill>
                <a:latin typeface="Trebuchet MS"/>
              </a:rPr>
              <a:t>）</a:t>
            </a:r>
            <a:endParaRPr lang="en-US" sz="2800" b="0" strike="noStrike" spc="-1" dirty="0">
              <a:latin typeface="Arial"/>
            </a:endParaRPr>
          </a:p>
          <a:p>
            <a:pPr marL="914400">
              <a:lnSpc>
                <a:spcPct val="100000"/>
              </a:lnSpc>
              <a:spcBef>
                <a:spcPts val="479"/>
              </a:spcBef>
            </a:pPr>
            <a:r>
              <a:rPr lang="en-US" sz="2400" b="1" strike="noStrike" spc="-1" dirty="0">
                <a:solidFill>
                  <a:srgbClr val="F79646"/>
                </a:solidFill>
                <a:latin typeface="Courier New Bold"/>
              </a:rPr>
              <a:t>result[ </a:t>
            </a:r>
            <a:r>
              <a:rPr lang="en-US" sz="2400" b="1" strike="noStrike" spc="-1" dirty="0" err="1">
                <a:solidFill>
                  <a:srgbClr val="F79646"/>
                </a:solidFill>
                <a:latin typeface="Courier New Bold"/>
              </a:rPr>
              <a:t>get_global_id</a:t>
            </a:r>
            <a:r>
              <a:rPr lang="en-US" sz="2400" b="1" strike="noStrike" spc="-1" dirty="0">
                <a:solidFill>
                  <a:srgbClr val="F79646"/>
                </a:solidFill>
                <a:latin typeface="Courier New Bold"/>
              </a:rPr>
              <a:t>(0) ] = …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复制回宿主（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）中然后打印输出或者作为一个串行应用进行调试</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这个思路适用于任何的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设备和平台</a:t>
            </a:r>
            <a:endParaRPr lang="en-US" sz="3200" b="0" strike="noStrike" spc="-1" dirty="0">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sz="4400" b="0" strike="noStrike" spc="-1" dirty="0">
                <a:solidFill>
                  <a:srgbClr val="000000"/>
                </a:solidFill>
                <a:latin typeface="Trebuchet MS"/>
              </a:rPr>
              <a:t>OpenCL – </a:t>
            </a:r>
            <a:r>
              <a:rPr lang="zh-CN" altLang="en-US" sz="4400" b="0" strike="noStrike" spc="-1" dirty="0">
                <a:solidFill>
                  <a:srgbClr val="000000"/>
                </a:solidFill>
                <a:latin typeface="Trebuchet MS"/>
              </a:rPr>
              <a:t>更多提示</a:t>
            </a:r>
            <a:endParaRPr lang="en-US" sz="4400" b="0" strike="noStrike" spc="-1" dirty="0">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检查你的出错信息（</a:t>
            </a:r>
            <a:r>
              <a:rPr lang="en-US" altLang="zh-CN" sz="3200" b="1" strike="noStrike" spc="-1" dirty="0">
                <a:solidFill>
                  <a:srgbClr val="C0504D"/>
                </a:solidFill>
                <a:latin typeface="Trebuchet MS"/>
              </a:rPr>
              <a:t>error messages</a:t>
            </a:r>
            <a:r>
              <a:rPr lang="zh-CN" altLang="en-US" sz="3200" b="1" strike="noStrike" spc="-1" dirty="0">
                <a:solidFill>
                  <a:srgbClr val="C0504D"/>
                </a:solidFill>
                <a:latin typeface="Trebuchet MS"/>
              </a:rPr>
              <a:t>）</a:t>
            </a:r>
            <a:r>
              <a:rPr lang="en-US" sz="3200" b="1"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如果你在 </a:t>
            </a:r>
            <a:r>
              <a:rPr lang="en-US" altLang="zh-CN" sz="2800" b="0" strike="noStrike" spc="-1" dirty="0">
                <a:solidFill>
                  <a:srgbClr val="000000"/>
                </a:solidFill>
                <a:latin typeface="Trebuchet MS"/>
              </a:rPr>
              <a:t>C++</a:t>
            </a:r>
            <a:r>
              <a:rPr lang="zh-CN" altLang="en-US" sz="2800" b="0" strike="noStrike" spc="-1" dirty="0">
                <a:solidFill>
                  <a:srgbClr val="000000"/>
                </a:solidFill>
                <a:latin typeface="Trebuchet MS"/>
              </a:rPr>
              <a:t>里面启用了异常接收（</a:t>
            </a:r>
            <a:r>
              <a:rPr lang="en-US" altLang="zh-CN" sz="2800" b="0" strike="noStrike" spc="-1" dirty="0">
                <a:solidFill>
                  <a:srgbClr val="000000"/>
                </a:solidFill>
                <a:latin typeface="Trebuchet MS"/>
              </a:rPr>
              <a:t>Exceptions</a:t>
            </a:r>
            <a:r>
              <a:rPr lang="zh-CN" altLang="en-US" sz="2800" b="0" strike="noStrike" spc="-1" dirty="0">
                <a:solidFill>
                  <a:srgbClr val="000000"/>
                </a:solidFill>
                <a:latin typeface="Trebuchet MS"/>
              </a:rPr>
              <a:t>），一定要确保打印错误信息。</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不要忘了，根据指南中的 </a:t>
            </a:r>
            <a:r>
              <a:rPr lang="en-US" sz="3200" b="0" strike="noStrike" spc="-1" dirty="0" err="1">
                <a:solidFill>
                  <a:srgbClr val="000000"/>
                </a:solidFill>
                <a:latin typeface="Trebuchet MS"/>
              </a:rPr>
              <a:t>err_code.c</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来将错误信息打印成字符串而不是数值，或者检查设备上提供的包含路径内的 </a:t>
            </a:r>
            <a:r>
              <a:rPr lang="en-US" sz="3200" b="0" strike="noStrike" spc="-1" dirty="0" err="1">
                <a:solidFill>
                  <a:srgbClr val="000000"/>
                </a:solidFill>
                <a:latin typeface="Trebuchet MS"/>
              </a:rPr>
              <a:t>cl.h</a:t>
            </a:r>
            <a:r>
              <a:rPr lang="en-US" sz="3200" b="0" strike="noStrike" spc="-1" dirty="0">
                <a:solidFill>
                  <a:srgbClr val="000000"/>
                </a:solidFill>
                <a:latin typeface="Trebuchet MS"/>
              </a:rPr>
              <a:t> file </a:t>
            </a:r>
            <a:r>
              <a:rPr lang="zh-CN" altLang="en-US" sz="3200" b="0" strike="noStrike" spc="-1" dirty="0">
                <a:solidFill>
                  <a:srgbClr val="000000"/>
                </a:solidFill>
                <a:latin typeface="Trebuchet MS"/>
              </a:rPr>
              <a:t>来查看错误信息</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检查工作组规模（</a:t>
            </a:r>
            <a:r>
              <a:rPr lang="en-US" altLang="zh-CN" sz="3200" spc="-1" dirty="0">
                <a:solidFill>
                  <a:srgbClr val="000000"/>
                </a:solidFill>
                <a:latin typeface="Trebuchet MS"/>
              </a:rPr>
              <a:t> work-group sizes </a:t>
            </a:r>
            <a:r>
              <a:rPr lang="zh-CN" altLang="en-US" sz="3200" b="0" strike="noStrike" spc="-1" dirty="0">
                <a:solidFill>
                  <a:srgbClr val="000000"/>
                </a:solidFill>
                <a:latin typeface="Trebuchet MS"/>
              </a:rPr>
              <a:t>）以及索引（</a:t>
            </a:r>
            <a:r>
              <a:rPr lang="en-US" altLang="zh-CN" sz="3200" b="0" strike="noStrike" spc="-1" dirty="0">
                <a:solidFill>
                  <a:srgbClr val="000000"/>
                </a:solidFill>
                <a:latin typeface="Trebuchet MS"/>
              </a:rPr>
              <a:t>indexing</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也可以使用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来在</a:t>
            </a:r>
            <a:r>
              <a:rPr lang="en-US" sz="3200" b="0" strike="noStrike" spc="-1" dirty="0">
                <a:solidFill>
                  <a:srgbClr val="000000"/>
                </a:solidFill>
                <a:latin typeface="Trebuchet MS"/>
              </a:rPr>
              <a:t> CPU </a:t>
            </a:r>
            <a:r>
              <a:rPr lang="zh-CN" altLang="en-US" sz="3200" b="0" strike="noStrike" spc="-1" dirty="0">
                <a:solidFill>
                  <a:srgbClr val="000000"/>
                </a:solidFill>
                <a:latin typeface="Trebuchet MS"/>
              </a:rPr>
              <a:t>调试你的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这也有利于检验内存管理系统</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能够更精确地捕获非法的内存</a:t>
            </a:r>
            <a:r>
              <a:rPr lang="zh-CN" altLang="en-US" sz="2400" spc="-1" dirty="0">
                <a:solidFill>
                  <a:srgbClr val="000000"/>
                </a:solidFill>
                <a:latin typeface="Trebuchet MS"/>
              </a:rPr>
              <a:t>取消</a:t>
            </a:r>
            <a:r>
              <a:rPr lang="zh-CN" altLang="en-US" sz="2400" b="0" strike="noStrike" spc="-1" dirty="0">
                <a:solidFill>
                  <a:srgbClr val="000000"/>
                </a:solidFill>
                <a:latin typeface="Trebuchet MS"/>
              </a:rPr>
              <a:t>引用</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不过在不同的加速设备上可能有不同效果，所以 </a:t>
            </a:r>
            <a:r>
              <a:rPr lang="en-US" altLang="zh-CN" sz="2800" b="0" strike="noStrike" spc="-1" dirty="0">
                <a:solidFill>
                  <a:srgbClr val="000000"/>
                </a:solidFill>
                <a:latin typeface="Trebuchet MS"/>
              </a:rPr>
              <a:t>bug </a:t>
            </a:r>
            <a:r>
              <a:rPr lang="zh-CN" altLang="en-US" sz="2800" b="0" strike="noStrike" spc="-1" dirty="0">
                <a:solidFill>
                  <a:srgbClr val="000000"/>
                </a:solidFill>
                <a:latin typeface="Trebuchet MS"/>
              </a:rPr>
              <a:t>可能也有不同表现</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为了调试的目的，编译你的 </a:t>
            </a:r>
            <a:r>
              <a:rPr lang="en-US" altLang="zh-CN" sz="3200" b="0" strike="noStrike" spc="-1" dirty="0">
                <a:solidFill>
                  <a:srgbClr val="000000"/>
                </a:solidFill>
                <a:latin typeface="Trebuchet MS"/>
              </a:rPr>
              <a:t>C</a:t>
            </a:r>
            <a:r>
              <a:rPr lang="zh-CN" altLang="en-US" sz="3200" spc="-1" dirty="0">
                <a:solidFill>
                  <a:srgbClr val="000000"/>
                </a:solidFill>
                <a:latin typeface="Trebuchet MS"/>
              </a:rPr>
              <a:t> 或者 </a:t>
            </a:r>
            <a:r>
              <a:rPr lang="en-US" altLang="zh-CN" sz="3200" spc="-1" dirty="0">
                <a:solidFill>
                  <a:srgbClr val="000000"/>
                </a:solidFill>
                <a:latin typeface="Trebuchet MS"/>
              </a:rPr>
              <a:t>C++ </a:t>
            </a:r>
            <a:r>
              <a:rPr lang="zh-CN" altLang="en-US" sz="3200" spc="-1" dirty="0">
                <a:solidFill>
                  <a:srgbClr val="000000"/>
                </a:solidFill>
                <a:latin typeface="Trebuchet MS"/>
              </a:rPr>
              <a:t>代码的时候添加上</a:t>
            </a:r>
            <a:r>
              <a:rPr lang="en-US" sz="3200" b="0" strike="noStrike" spc="-1" dirty="0">
                <a:solidFill>
                  <a:srgbClr val="000000"/>
                </a:solidFill>
                <a:latin typeface="Trebuchet MS"/>
              </a:rPr>
              <a:t> </a:t>
            </a:r>
            <a:r>
              <a:rPr lang="en-US" sz="3200" b="1" strike="noStrike" spc="-1" dirty="0">
                <a:solidFill>
                  <a:srgbClr val="F79646"/>
                </a:solidFill>
                <a:latin typeface="Courier New Bold"/>
              </a:rPr>
              <a:t>–g</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的标记（</a:t>
            </a:r>
            <a:r>
              <a:rPr lang="en-US" altLang="zh-CN" sz="3200" b="0" strike="noStrike" spc="-1" dirty="0">
                <a:solidFill>
                  <a:srgbClr val="000000"/>
                </a:solidFill>
                <a:latin typeface="Trebuchet MS"/>
              </a:rPr>
              <a:t>flag</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是否需要特定的平台指令取决于你使用的是 </a:t>
            </a:r>
            <a:r>
              <a:rPr lang="en-US" sz="3200" b="0" strike="noStrike" spc="-1" dirty="0">
                <a:solidFill>
                  <a:srgbClr val="000000"/>
                </a:solidFill>
                <a:latin typeface="Trebuchet MS"/>
              </a:rPr>
              <a:t>  AMD® </a:t>
            </a:r>
            <a:r>
              <a:rPr lang="zh-CN" altLang="en-US" sz="3200" spc="-1" dirty="0">
                <a:solidFill>
                  <a:srgbClr val="000000"/>
                </a:solidFill>
                <a:latin typeface="Trebuchet MS"/>
              </a:rPr>
              <a:t>还是</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平台</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一定程度上是由于 </a:t>
            </a:r>
            <a:r>
              <a:rPr lang="en-US" sz="2800" b="0" strike="noStrike" spc="-1" dirty="0">
                <a:solidFill>
                  <a:srgbClr val="000000"/>
                </a:solidFill>
                <a:latin typeface="Trebuchet MS"/>
              </a:rPr>
              <a:t>ICD (Installable Client Driver </a:t>
            </a:r>
            <a:r>
              <a:rPr lang="zh-CN" altLang="en-US" sz="2800" b="0" strike="noStrike" spc="-1" dirty="0">
                <a:solidFill>
                  <a:srgbClr val="000000"/>
                </a:solidFill>
                <a:latin typeface="Trebuchet MS"/>
              </a:rPr>
              <a:t>可安装客户端驱动程序</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确保要加载</a:t>
            </a:r>
            <a:r>
              <a:rPr lang="zh-CN" altLang="en-US" sz="2800" spc="-1" dirty="0">
                <a:solidFill>
                  <a:srgbClr val="000000"/>
                </a:solidFill>
                <a:latin typeface="Trebuchet MS"/>
              </a:rPr>
              <a:t>适用于选定平台的</a:t>
            </a:r>
            <a:r>
              <a:rPr lang="zh-CN" altLang="en-US" sz="2800" b="0" strike="noStrike" spc="-1" dirty="0">
                <a:solidFill>
                  <a:srgbClr val="000000"/>
                </a:solidFill>
                <a:latin typeface="Trebuchet MS"/>
              </a:rPr>
              <a:t>正确的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运行时环境（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不同的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实现 要求和接收的核函数（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a:t>
            </a:r>
            <a:r>
              <a:rPr lang="zh-CN" altLang="en-US" sz="2800" b="0" strike="noStrike" spc="-1" dirty="0">
                <a:solidFill>
                  <a:srgbClr val="000000"/>
                </a:solidFill>
                <a:latin typeface="Trebuchet MS"/>
              </a:rPr>
              <a:t>编译标识符（</a:t>
            </a:r>
            <a:r>
              <a:rPr lang="en-US" altLang="zh-CN" sz="2800" b="0" strike="noStrike" spc="-1" dirty="0">
                <a:solidFill>
                  <a:srgbClr val="000000"/>
                </a:solidFill>
                <a:latin typeface="Trebuchet MS"/>
              </a:rPr>
              <a:t>flag</a:t>
            </a:r>
            <a:r>
              <a:rPr lang="zh-CN" altLang="en-US" sz="2800" b="0" strike="noStrike" spc="-1" dirty="0">
                <a:solidFill>
                  <a:srgbClr val="000000"/>
                </a:solidFill>
                <a:latin typeface="Trebuchet MS"/>
              </a:rPr>
              <a:t>）也是不同的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记住：你的</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可能会出现在每个平台的列表中，要保证你选择的调试方法是适用于该平台的正确选项</a:t>
            </a:r>
            <a:endParaRPr lang="en-US" sz="3200" b="0" strike="noStrike" spc="-1" dirty="0">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AMD® </a:t>
            </a:r>
            <a:r>
              <a:rPr lang="zh-CN" altLang="en-US" sz="4400" spc="-1" dirty="0">
                <a:solidFill>
                  <a:srgbClr val="000000"/>
                </a:solidFill>
                <a:latin typeface="Trebuchet MS"/>
              </a:rPr>
              <a:t>平台使用</a:t>
            </a:r>
            <a:r>
              <a:rPr lang="en-US" sz="4400" b="0" strike="noStrike" spc="-1" dirty="0">
                <a:solidFill>
                  <a:srgbClr val="000000"/>
                </a:solidFill>
                <a:latin typeface="Trebuchet MS"/>
              </a:rPr>
              <a:t> GDB </a:t>
            </a:r>
            <a:r>
              <a:rPr lang="zh-CN" altLang="en-US" sz="4400" b="0" strike="noStrike" spc="-1" dirty="0">
                <a:solidFill>
                  <a:srgbClr val="000000"/>
                </a:solidFill>
                <a:latin typeface="Trebuchet MS"/>
              </a:rPr>
              <a:t>调试</a:t>
            </a:r>
            <a:endParaRPr lang="en-US" sz="4400" b="0" strike="noStrike" spc="-1" dirty="0">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确保你选择的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设备是</a:t>
            </a:r>
            <a:r>
              <a:rPr lang="en-US" sz="3200" b="0" strike="noStrike" spc="-1" dirty="0">
                <a:solidFill>
                  <a:srgbClr val="000000"/>
                </a:solidFill>
                <a:latin typeface="Trebuchet MS"/>
              </a:rPr>
              <a:t> AMD®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构建核函数的时候确保使用 </a:t>
            </a:r>
            <a:r>
              <a:rPr lang="en-US" sz="3200" b="0" strike="noStrike" spc="-1" dirty="0">
                <a:solidFill>
                  <a:srgbClr val="000000"/>
                </a:solidFill>
                <a:latin typeface="Trebuchet MS"/>
              </a:rPr>
              <a:t>–g </a:t>
            </a:r>
            <a:r>
              <a:rPr lang="zh-CN" altLang="en-US" sz="3200" b="0" strike="noStrike" spc="-1" dirty="0">
                <a:solidFill>
                  <a:srgbClr val="000000"/>
                </a:solidFill>
                <a:latin typeface="Trebuchet MS"/>
              </a:rPr>
              <a:t>标识符，并且关闭所有的优化选项</a:t>
            </a:r>
            <a:r>
              <a:rPr lang="en-US" sz="3200" b="0" strike="noStrike" spc="-1" dirty="0">
                <a:solidFill>
                  <a:srgbClr val="000000"/>
                </a:solidFill>
                <a:latin typeface="Trebuchet MS"/>
              </a:rPr>
              <a:t>:</a:t>
            </a:r>
            <a:endParaRPr lang="en-US" sz="3200" b="0" strike="noStrike" spc="-1" dirty="0">
              <a:latin typeface="Arial"/>
            </a:endParaRPr>
          </a:p>
          <a:p>
            <a:pPr marL="457200">
              <a:lnSpc>
                <a:spcPct val="11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–O0"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b="0" strike="noStrike"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__</a:t>
            </a:r>
            <a:r>
              <a:rPr lang="en-US" sz="3200" b="1" strike="noStrike" spc="-1" dirty="0" err="1">
                <a:solidFill>
                  <a:srgbClr val="4F81BD"/>
                </a:solidFill>
                <a:latin typeface="Trebuchet MS"/>
              </a:rPr>
              <a:t>OpenCL_foo_kernel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在内核条目（</a:t>
            </a:r>
            <a:r>
              <a:rPr lang="en-US" altLang="zh-CN" sz="2800" b="0" strike="noStrike" spc="-1" dirty="0">
                <a:solidFill>
                  <a:srgbClr val="000000"/>
                </a:solidFill>
                <a:latin typeface="Trebuchet MS"/>
              </a:rPr>
              <a:t>kernel entry</a:t>
            </a:r>
            <a:r>
              <a:rPr lang="zh-CN" altLang="en-US" sz="2800" b="0" strike="noStrike"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b="0" strike="noStrike" spc="-1" dirty="0">
                <a:solidFill>
                  <a:srgbClr val="000000"/>
                </a:solidFill>
                <a:latin typeface="Trebuchet MS"/>
              </a:rPr>
              <a:t>），可以再 </a:t>
            </a:r>
            <a:r>
              <a:rPr lang="en-US" altLang="zh-CN" sz="2800" b="0" strike="noStrike" spc="-1" dirty="0">
                <a:solidFill>
                  <a:srgbClr val="000000"/>
                </a:solidFill>
                <a:latin typeface="Trebuchet MS"/>
              </a:rPr>
              <a:t>GDB </a:t>
            </a:r>
            <a:r>
              <a:rPr lang="zh-CN" altLang="en-US" sz="2800" b="0" strike="noStrike" spc="-1" dirty="0">
                <a:solidFill>
                  <a:srgbClr val="000000"/>
                </a:solidFill>
                <a:latin typeface="Trebuchet MS"/>
              </a:rPr>
              <a:t>的提示符下输入：</a:t>
            </a:r>
            <a:endParaRPr lang="en-US" sz="2800" b="0" strike="noStrike" spc="-1" dirty="0">
              <a:latin typeface="Arial"/>
            </a:endParaRPr>
          </a:p>
          <a:p>
            <a:pPr marL="457200">
              <a:lnSpc>
                <a:spcPct val="11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__</a:t>
            </a:r>
            <a:r>
              <a:rPr lang="en-US" sz="2800" b="1" strike="noStrike" spc="-1" dirty="0" err="1">
                <a:solidFill>
                  <a:srgbClr val="C0504D"/>
                </a:solidFill>
                <a:latin typeface="Courier New Bold"/>
              </a:rPr>
              <a:t>OpenCL_foo_kernel</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spc="-1" dirty="0">
                <a:solidFill>
                  <a:srgbClr val="000000"/>
                </a:solidFill>
                <a:latin typeface="Trebuchet MS"/>
              </a:rPr>
              <a:t> </a:t>
            </a:r>
            <a:r>
              <a:rPr lang="zh-CN" altLang="en-US" sz="3200" spc="-1" dirty="0">
                <a:solidFill>
                  <a:srgbClr val="000000"/>
                </a:solidFill>
                <a:latin typeface="Trebuchet MS"/>
              </a:rPr>
              <a:t>推荐设置环境变量</a:t>
            </a:r>
            <a:r>
              <a:rPr lang="en-US" sz="3200" b="0" strike="noStrike" spc="-1" dirty="0">
                <a:solidFill>
                  <a:srgbClr val="000000"/>
                </a:solidFill>
                <a:latin typeface="Trebuchet MS"/>
              </a:rPr>
              <a:t> </a:t>
            </a:r>
            <a:r>
              <a:rPr lang="en-US" sz="3200" b="0" strike="noStrike" spc="-1" dirty="0">
                <a:solidFill>
                  <a:srgbClr val="F79646"/>
                </a:solidFill>
                <a:latin typeface="Courier New Bold"/>
              </a:rPr>
              <a:t>CPU_MAX_COMPUTE_UNITS=1 </a:t>
            </a:r>
            <a:r>
              <a:rPr lang="zh-CN" altLang="en-US" sz="3200" b="0" strike="noStrike" spc="-1" dirty="0">
                <a:solidFill>
                  <a:srgbClr val="000000"/>
                </a:solidFill>
                <a:latin typeface="Trebuchet MS"/>
              </a:rPr>
              <a:t>来确保确定性的核函数行为（</a:t>
            </a:r>
            <a:r>
              <a:rPr lang="en-US" altLang="zh-CN" sz="3200" spc="-1" dirty="0">
                <a:solidFill>
                  <a:srgbClr val="000000"/>
                </a:solidFill>
                <a:latin typeface="Trebuchet MS"/>
              </a:rPr>
              <a:t>deterministic  kernel </a:t>
            </a:r>
            <a:r>
              <a:rPr lang="en-US" altLang="zh-CN" sz="3200" b="0" strike="noStrike" spc="-1" dirty="0">
                <a:solidFill>
                  <a:srgbClr val="000000"/>
                </a:solidFill>
                <a:latin typeface="Trebuchet MS"/>
              </a:rPr>
              <a:t>behavior</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Intel®</a:t>
            </a:r>
            <a:r>
              <a:rPr lang="zh-CN" altLang="en-US" sz="4400" spc="-1" dirty="0">
                <a:solidFill>
                  <a:srgbClr val="000000"/>
                </a:solidFill>
                <a:latin typeface="Trebuchet MS"/>
              </a:rPr>
              <a:t>平台使用</a:t>
            </a:r>
            <a:r>
              <a:rPr lang="en-US" altLang="zh-CN" sz="4400" spc="-1" dirty="0">
                <a:solidFill>
                  <a:srgbClr val="000000"/>
                </a:solidFill>
                <a:latin typeface="Trebuchet MS"/>
              </a:rPr>
              <a:t> GDB </a:t>
            </a:r>
            <a:r>
              <a:rPr lang="zh-CN" altLang="en-US" sz="4400" spc="-1" dirty="0">
                <a:solidFill>
                  <a:srgbClr val="000000"/>
                </a:solidFill>
                <a:latin typeface="Trebuchet MS"/>
              </a:rPr>
              <a:t>调试</a:t>
            </a:r>
            <a:endParaRPr lang="en-US" sz="4400" b="0" strike="noStrike" spc="-1" dirty="0">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确保你选择的 </a:t>
            </a:r>
            <a:r>
              <a:rPr lang="en-US" altLang="zh-CN" sz="3200" spc="-1" dirty="0">
                <a:solidFill>
                  <a:srgbClr val="000000"/>
                </a:solidFill>
                <a:latin typeface="Trebuchet MS"/>
              </a:rPr>
              <a:t>CPU </a:t>
            </a:r>
            <a:r>
              <a:rPr lang="zh-CN" altLang="en-US" sz="3200" spc="-1" dirty="0">
                <a:solidFill>
                  <a:srgbClr val="000000"/>
                </a:solidFill>
                <a:latin typeface="Trebuchet MS"/>
              </a:rPr>
              <a:t>设备是</a:t>
            </a:r>
            <a:r>
              <a:rPr lang="en-US" altLang="zh-CN" sz="3200" spc="-1" dirty="0">
                <a:solidFill>
                  <a:srgbClr val="000000"/>
                </a:solidFill>
                <a:latin typeface="Trebuchet MS"/>
              </a:rPr>
              <a:t> </a:t>
            </a:r>
            <a:r>
              <a:rPr lang="en-US" sz="3200" b="0" strike="noStrike" spc="-1" dirty="0">
                <a:solidFill>
                  <a:srgbClr val="000000"/>
                </a:solidFill>
                <a:latin typeface="Trebuchet MS"/>
              </a:rPr>
              <a:t>Intel®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构建核函数的时候确保使用 </a:t>
            </a:r>
            <a:r>
              <a:rPr lang="en-US" altLang="zh-CN" sz="3200" spc="-1" dirty="0">
                <a:solidFill>
                  <a:srgbClr val="000000"/>
                </a:solidFill>
                <a:latin typeface="Trebuchet MS"/>
              </a:rPr>
              <a:t>–g </a:t>
            </a:r>
            <a:r>
              <a:rPr lang="zh-CN" altLang="en-US" sz="3200" spc="-1" dirty="0">
                <a:solidFill>
                  <a:srgbClr val="000000"/>
                </a:solidFill>
                <a:latin typeface="Trebuchet MS"/>
              </a:rPr>
              <a:t>标识符，并且指定核函数代码源文件</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–s /full/path/to/kernel.cl" )</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foo</a:t>
            </a:r>
            <a:r>
              <a:rPr lang="en-US" sz="3200" b="0" strike="noStrike" spc="-1" dirty="0">
                <a:solidFill>
                  <a:srgbClr val="000000"/>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在内核条目（</a:t>
            </a:r>
            <a:r>
              <a:rPr lang="en-US" altLang="zh-CN" sz="2800" spc="-1" dirty="0">
                <a:solidFill>
                  <a:srgbClr val="000000"/>
                </a:solidFill>
                <a:latin typeface="Trebuchet MS"/>
              </a:rPr>
              <a:t>kernel entry</a:t>
            </a:r>
            <a:r>
              <a:rPr lang="zh-CN" altLang="en-US" sz="2800"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spc="-1" dirty="0">
                <a:solidFill>
                  <a:srgbClr val="000000"/>
                </a:solidFill>
                <a:latin typeface="Trebuchet MS"/>
              </a:rPr>
              <a:t>），可以再 </a:t>
            </a:r>
            <a:r>
              <a:rPr lang="en-US" altLang="zh-CN" sz="2800" spc="-1" dirty="0">
                <a:solidFill>
                  <a:srgbClr val="000000"/>
                </a:solidFill>
                <a:latin typeface="Trebuchet MS"/>
              </a:rPr>
              <a:t>GDB </a:t>
            </a:r>
            <a:r>
              <a:rPr lang="zh-CN" altLang="en-US" sz="2800" spc="-1" dirty="0">
                <a:solidFill>
                  <a:srgbClr val="000000"/>
                </a:solidFill>
                <a:latin typeface="Trebuchet MS"/>
              </a:rPr>
              <a:t>的提示符下输入</a:t>
            </a:r>
            <a:r>
              <a:rPr 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foo</a:t>
            </a:r>
            <a:endParaRPr lang="en-US" sz="28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GDB</a:t>
            </a:r>
            <a:endParaRPr lang="en-US" sz="4400" b="0" strike="noStrike" spc="-1" dirty="0">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n</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来移动到执行的下一行</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来进入函数</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如果遇到了段错误（</a:t>
            </a:r>
            <a:r>
              <a:rPr lang="en-US" altLang="zh-CN" sz="3200" spc="-1" dirty="0">
                <a:solidFill>
                  <a:srgbClr val="000000"/>
                </a:solidFill>
                <a:latin typeface="Trebuchet MS"/>
              </a:rPr>
              <a:t> segmentation fault</a:t>
            </a:r>
            <a:r>
              <a:rPr lang="zh-CN" altLang="en-US" sz="3200" b="0" strike="noStrike" spc="-1" dirty="0">
                <a:solidFill>
                  <a:srgbClr val="000000"/>
                </a:solidFill>
                <a:latin typeface="Trebuchet MS"/>
              </a:rPr>
              <a:t>），</a:t>
            </a:r>
            <a:r>
              <a:rPr lang="en-US" sz="3200" b="1" i="1" strike="noStrike" spc="-1" dirty="0" err="1">
                <a:solidFill>
                  <a:srgbClr val="E46C0A"/>
                </a:solidFill>
                <a:latin typeface="Trebuchet MS"/>
              </a:rPr>
              <a:t>backtrace</a:t>
            </a:r>
            <a:r>
              <a:rPr lang="en-US" sz="3200" b="0" strike="noStrike" spc="-1" dirty="0">
                <a:solidFill>
                  <a:srgbClr val="E46C0A"/>
                </a:solidFill>
                <a:latin typeface="Trebuchet MS"/>
              </a:rPr>
              <a:t> </a:t>
            </a:r>
            <a:r>
              <a:rPr lang="zh-CN" altLang="en-US" sz="3200" b="0" strike="noStrike" spc="-1" dirty="0">
                <a:solidFill>
                  <a:srgbClr val="E46C0A"/>
                </a:solidFill>
                <a:latin typeface="Trebuchet MS"/>
              </a:rPr>
              <a:t>会列出前几个执行帧</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execution frames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输入</a:t>
            </a:r>
            <a:r>
              <a:rPr lang="en-US" sz="2800" b="0" strike="noStrike" spc="-1" dirty="0">
                <a:solidFill>
                  <a:srgbClr val="000000"/>
                </a:solidFill>
                <a:latin typeface="Trebuchet MS"/>
              </a:rPr>
              <a:t> </a:t>
            </a:r>
            <a:r>
              <a:rPr lang="en-US" sz="2800" b="1" i="1" strike="noStrike" spc="-1" dirty="0">
                <a:solidFill>
                  <a:srgbClr val="E46C0A"/>
                </a:solidFill>
                <a:latin typeface="Trebuchet MS"/>
              </a:rPr>
              <a:t>frame 5</a:t>
            </a:r>
            <a:r>
              <a:rPr lang="en-US" sz="2800" b="0" strike="noStrike" spc="-1" dirty="0">
                <a:solidFill>
                  <a:srgbClr val="E46C0A"/>
                </a:solidFill>
                <a:latin typeface="Trebuchet MS"/>
              </a:rPr>
              <a:t> </a:t>
            </a:r>
            <a:r>
              <a:rPr lang="zh-CN" altLang="en-US" sz="2800" b="0" strike="noStrike" spc="-1" dirty="0">
                <a:solidFill>
                  <a:srgbClr val="000000"/>
                </a:solidFill>
                <a:latin typeface="Trebuchet MS"/>
              </a:rPr>
              <a:t>就可以检查第五帧</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print </a:t>
            </a:r>
            <a:r>
              <a:rPr lang="en-US" sz="3200" b="1" i="1" strike="noStrike" spc="-1" dirty="0" err="1">
                <a:solidFill>
                  <a:srgbClr val="E46C0A"/>
                </a:solidFill>
                <a:latin typeface="Trebuchet MS"/>
              </a:rPr>
              <a:t>varname</a:t>
            </a:r>
            <a:r>
              <a:rPr lang="en-US" sz="3200" b="0" strike="noStrike" spc="-1" dirty="0">
                <a:solidFill>
                  <a:srgbClr val="E46C0A"/>
                </a:solidFill>
                <a:latin typeface="Trebuchet MS"/>
              </a:rPr>
              <a:t> </a:t>
            </a:r>
            <a:r>
              <a:rPr lang="zh-CN" altLang="en-US" sz="3200" b="0" strike="noStrike" spc="-1" dirty="0">
                <a:solidFill>
                  <a:srgbClr val="000000"/>
                </a:solidFill>
                <a:latin typeface="Trebuchet MS"/>
              </a:rPr>
              <a:t>可以输出当前的变量值</a:t>
            </a:r>
            <a:endParaRPr lang="en-US" altLang="zh-CN" sz="3200" b="0" strike="noStrike" spc="-1" dirty="0">
              <a:solidFill>
                <a:srgbClr val="000000"/>
              </a:solidFill>
              <a:latin typeface="Trebuchet MS"/>
            </a:endParaRPr>
          </a:p>
          <a:p>
            <a:pPr marL="720">
              <a:lnSpc>
                <a:spcPct val="100000"/>
              </a:lnSpc>
              <a:spcBef>
                <a:spcPts val="641"/>
              </a:spcBef>
              <a:buClr>
                <a:srgbClr val="000000"/>
              </a:buClr>
            </a:pPr>
            <a:r>
              <a:rPr lang="zh-CN" altLang="en-US" sz="2000" spc="-1" dirty="0">
                <a:solidFill>
                  <a:srgbClr val="000000"/>
                </a:solidFill>
                <a:latin typeface="Trebuchet MS"/>
              </a:rPr>
              <a:t>译者注：</a:t>
            </a:r>
            <a:r>
              <a:rPr lang="en-US" altLang="zh-CN" sz="2000" b="0" strike="noStrike" spc="-1" dirty="0" err="1">
                <a:solidFill>
                  <a:srgbClr val="000000"/>
                </a:solidFill>
                <a:latin typeface="Trebuchet MS"/>
              </a:rPr>
              <a:t>varname</a:t>
            </a:r>
            <a:r>
              <a:rPr lang="en-US" altLang="zh-CN" sz="2000" b="0" strike="noStrike" spc="-1" dirty="0">
                <a:solidFill>
                  <a:srgbClr val="000000"/>
                </a:solidFill>
                <a:latin typeface="Trebuchet MS"/>
              </a:rPr>
              <a:t> </a:t>
            </a:r>
            <a:r>
              <a:rPr lang="zh-CN" altLang="en-US" sz="2000" b="0" strike="noStrike" spc="-1" dirty="0">
                <a:solidFill>
                  <a:srgbClr val="000000"/>
                </a:solidFill>
                <a:latin typeface="Trebuchet MS"/>
              </a:rPr>
              <a:t>就是变量名，输入哪个变量就可以显示哪个变量的名字</a:t>
            </a:r>
            <a:endParaRPr lang="en-US" sz="20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Oclgrind</a:t>
            </a:r>
            <a:endParaRPr lang="en-US" sz="4400" b="0" strike="noStrike" spc="-1" dirty="0">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 </a:t>
            </a:r>
            <a:r>
              <a:rPr lang="en-US" sz="3200" b="0" strike="noStrike" spc="-1" dirty="0">
                <a:solidFill>
                  <a:srgbClr val="000000"/>
                </a:solidFill>
                <a:latin typeface="Trebuchet MS"/>
              </a:rPr>
              <a:t>SPIR </a:t>
            </a:r>
            <a:r>
              <a:rPr lang="zh-CN" altLang="en-US" sz="3200" b="0" strike="noStrike" spc="-1" dirty="0">
                <a:solidFill>
                  <a:srgbClr val="000000"/>
                </a:solidFill>
                <a:latin typeface="Trebuchet MS"/>
              </a:rPr>
              <a:t>解释器（</a:t>
            </a:r>
            <a:r>
              <a:rPr lang="en-US" altLang="zh-CN" sz="3200" b="0" strike="noStrike" spc="-1" dirty="0">
                <a:solidFill>
                  <a:srgbClr val="000000"/>
                </a:solidFill>
                <a:latin typeface="Trebuchet MS"/>
              </a:rPr>
              <a:t>interpreter</a:t>
            </a:r>
            <a:r>
              <a:rPr lang="zh-CN" altLang="en-US" sz="3200" b="0" strike="noStrike" spc="-1" dirty="0">
                <a:solidFill>
                  <a:srgbClr val="000000"/>
                </a:solidFill>
                <a:latin typeface="Trebuchet MS"/>
              </a:rPr>
              <a:t>）和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模拟器（</a:t>
            </a:r>
            <a:r>
              <a:rPr lang="en-US" altLang="zh-CN" sz="3200" b="0" strike="noStrike" spc="-1" dirty="0">
                <a:solidFill>
                  <a:srgbClr val="000000"/>
                </a:solidFill>
                <a:latin typeface="Trebuchet MS"/>
              </a:rPr>
              <a:t>simulator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由布里斯托尔大学（</a:t>
            </a:r>
            <a:r>
              <a:rPr lang="en-US" altLang="zh-CN" sz="3200" spc="-1" dirty="0">
                <a:solidFill>
                  <a:srgbClr val="000000"/>
                </a:solidFill>
                <a:latin typeface="Trebuchet MS"/>
              </a:rPr>
              <a:t> University of Bristol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在模拟环境中运行</a:t>
            </a:r>
            <a:r>
              <a:rPr lang="en-US" sz="3200" b="0" strike="noStrike" spc="-1" dirty="0">
                <a:solidFill>
                  <a:srgbClr val="000000"/>
                </a:solidFill>
                <a:latin typeface="Trebuchet MS"/>
              </a:rPr>
              <a:t> OpenCL </a:t>
            </a:r>
            <a:r>
              <a:rPr lang="zh-CN" altLang="en-US" sz="3200" b="0" strike="noStrike" spc="-1" dirty="0">
                <a:solidFill>
                  <a:srgbClr val="000000"/>
                </a:solidFill>
                <a:latin typeface="Trebuchet MS"/>
              </a:rPr>
              <a:t>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）来捕获各种</a:t>
            </a:r>
            <a:r>
              <a:rPr lang="en-US" sz="3200" b="0" strike="noStrike" spc="-1" dirty="0">
                <a:solidFill>
                  <a:srgbClr val="000000"/>
                </a:solidFill>
                <a:latin typeface="Trebuchet MS"/>
              </a:rPr>
              <a:t> bugs:</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./application</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无效内存访问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数据竞争</a:t>
            </a:r>
            <a:r>
              <a:rPr lang="en-US" sz="2800" b="0" strike="noStrike" spc="-1" dirty="0">
                <a:solidFill>
                  <a:srgbClr val="000000"/>
                </a:solidFill>
                <a:latin typeface="Trebuchet MS"/>
              </a:rPr>
              <a:t> (</a:t>
            </a:r>
            <a:r>
              <a:rPr lang="en-US" sz="2800" b="1" strike="noStrike" spc="-1" dirty="0">
                <a:solidFill>
                  <a:srgbClr val="3366FF"/>
                </a:solidFill>
                <a:latin typeface="Courier New"/>
              </a:rPr>
              <a:t>--data-races</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工作组拆散（</a:t>
            </a:r>
            <a:r>
              <a:rPr lang="en-US" altLang="zh-CN" sz="2800" spc="-1" dirty="0">
                <a:solidFill>
                  <a:srgbClr val="000000"/>
                </a:solidFill>
                <a:latin typeface="Trebuchet MS"/>
              </a:rPr>
              <a:t> Work-group divergence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运行时接口错误信息（</a:t>
            </a:r>
            <a:r>
              <a:rPr lang="en-US" altLang="zh-CN" sz="2800" spc="-1" dirty="0">
                <a:solidFill>
                  <a:srgbClr val="000000"/>
                </a:solidFill>
                <a:latin typeface="Trebuchet MS"/>
              </a:rPr>
              <a:t> Runtime API errors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800" b="1" strike="noStrike" spc="-1" dirty="0">
                <a:solidFill>
                  <a:srgbClr val="3366FF"/>
                </a:solidFill>
                <a:latin typeface="Courier New"/>
              </a:rPr>
              <a:t>--check-</a:t>
            </a:r>
            <a:r>
              <a:rPr lang="en-US" sz="2800" b="1" strike="noStrike" spc="-1" dirty="0" err="1">
                <a:solidFill>
                  <a:srgbClr val="3366FF"/>
                </a:solidFill>
                <a:latin typeface="Courier New"/>
              </a:rPr>
              <a:t>api</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同时提供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风格的交互式调试器（</a:t>
            </a:r>
            <a:r>
              <a:rPr lang="en-US" altLang="zh-CN" sz="3200" spc="-1" dirty="0">
                <a:solidFill>
                  <a:srgbClr val="000000"/>
                </a:solidFill>
                <a:latin typeface="Trebuchet MS"/>
              </a:rPr>
              <a:t>interactive debugger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t>
            </a:r>
            <a:r>
              <a:rPr lang="en-US" sz="2800" b="1" strike="noStrike" spc="-1" dirty="0" err="1">
                <a:solidFill>
                  <a:srgbClr val="3366FF"/>
                </a:solidFill>
                <a:latin typeface="Courier New"/>
              </a:rPr>
              <a:t>i</a:t>
            </a:r>
            <a:r>
              <a:rPr lang="en-US" sz="2800" b="1" strike="noStrike" spc="-1" dirty="0">
                <a:solidFill>
                  <a:srgbClr val="3366FF"/>
                </a:solidFill>
                <a:latin typeface="Courier New"/>
              </a:rPr>
              <a:t> ./application</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更多信息请访问 </a:t>
            </a:r>
            <a:r>
              <a:rPr lang="en-US" sz="3200" b="0" u="sng" strike="noStrike" spc="-1" dirty="0" err="1">
                <a:solidFill>
                  <a:srgbClr val="0000FF"/>
                </a:solidFill>
                <a:uFillTx/>
                <a:latin typeface="Trebuchet MS"/>
                <a:hlinkClick r:id="rId2"/>
              </a:rPr>
              <a:t>Oclgrind</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hlinkClick r:id="rId2"/>
              </a:rPr>
              <a:t>官方网站</a:t>
            </a:r>
            <a:endParaRPr lang="en-US" sz="3200" b="0" strike="noStrike" spc="-1" dirty="0">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检测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程序中的数据竞争（</a:t>
            </a:r>
            <a:r>
              <a:rPr lang="en-US" altLang="zh-CN" sz="3200" b="0" strike="noStrike" spc="-1" dirty="0">
                <a:solidFill>
                  <a:srgbClr val="000000"/>
                </a:solidFill>
                <a:latin typeface="Trebuchet MS"/>
              </a:rPr>
              <a:t>data-races</a:t>
            </a:r>
            <a:r>
              <a:rPr lang="zh-CN" altLang="en-US" sz="3200" b="0" strike="noStrike" spc="-1" dirty="0">
                <a:solidFill>
                  <a:srgbClr val="000000"/>
                </a:solidFill>
                <a:latin typeface="Trebuchet MS"/>
              </a:rPr>
              <a:t>）的有用工具</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帝国理工学院（</a:t>
            </a:r>
            <a:r>
              <a:rPr lang="en-US" altLang="zh-CN" sz="3200" spc="-1" dirty="0">
                <a:solidFill>
                  <a:srgbClr val="000000"/>
                </a:solidFill>
                <a:latin typeface="Trebuchet MS"/>
              </a:rPr>
              <a:t> Imperial College </a:t>
            </a:r>
            <a:r>
              <a:rPr lang="zh-CN" altLang="en-US" sz="3200" b="0" strike="noStrike" spc="-1" dirty="0">
                <a:solidFill>
                  <a:srgbClr val="000000"/>
                </a:solidFill>
                <a:latin typeface="Trebuchet MS"/>
              </a:rPr>
              <a:t>）开发，</a:t>
            </a:r>
            <a:r>
              <a:rPr lang="en-US" altLang="zh-CN" sz="3200" b="0" strike="noStrike" spc="-1" dirty="0">
                <a:solidFill>
                  <a:srgbClr val="000000"/>
                </a:solidFill>
                <a:latin typeface="Trebuchet MS"/>
              </a:rPr>
              <a:t>CARP </a:t>
            </a:r>
            <a:r>
              <a:rPr lang="zh-CN" altLang="en-US" sz="3200" b="0" strike="noStrike" spc="-1" dirty="0">
                <a:solidFill>
                  <a:srgbClr val="000000"/>
                </a:solidFill>
                <a:latin typeface="Trebuchet MS"/>
              </a:rPr>
              <a:t>计划的一部分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利用统计分析来验证核函数（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）中不存在争用（</a:t>
            </a:r>
            <a:r>
              <a:rPr lang="en-US" altLang="zh-CN" sz="3200" b="0" strike="noStrike" spc="-1" dirty="0">
                <a:solidFill>
                  <a:srgbClr val="000000"/>
                </a:solidFill>
                <a:latin typeface="Trebuchet MS"/>
              </a:rPr>
              <a:t>races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也可以检测工作组拆散（</a:t>
            </a:r>
            <a:r>
              <a:rPr lang="en-US" altLang="zh-CN" sz="3200" spc="-1" dirty="0">
                <a:solidFill>
                  <a:srgbClr val="000000"/>
                </a:solidFill>
                <a:latin typeface="Trebuchet MS"/>
              </a:rPr>
              <a:t> work-group divergence </a:t>
            </a:r>
            <a:r>
              <a:rPr lang="zh-CN" altLang="en-US" sz="3200" b="0" strike="noStrike" spc="-1" dirty="0">
                <a:solidFill>
                  <a:srgbClr val="000000"/>
                </a:solidFill>
                <a:latin typeface="Trebuchet MS"/>
              </a:rPr>
              <a:t>）的问题</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更多信息参考 </a:t>
            </a:r>
            <a:r>
              <a:rPr lang="en-US" sz="3200" b="0" u="sng" strike="noStrike" spc="-1" dirty="0" err="1">
                <a:solidFill>
                  <a:srgbClr val="0000FF"/>
                </a:solidFill>
                <a:uFillTx/>
                <a:latin typeface="Trebuchet MS"/>
                <a:hlinkClick r:id="rId2"/>
              </a:rPr>
              <a:t>GPUVerify</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rPr>
              <a:t>官方网站</a:t>
            </a:r>
            <a:endParaRPr lang="en-US" sz="3200" b="0" strike="noStrike" spc="-1" dirty="0">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其他调试工具</a:t>
            </a:r>
            <a:endParaRPr lang="en-US" sz="4400" b="0" strike="noStrike" spc="-1" dirty="0">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b="0" strike="noStrike" spc="-1" dirty="0" err="1">
                <a:solidFill>
                  <a:srgbClr val="000000"/>
                </a:solidFill>
                <a:latin typeface="Trebuchet MS"/>
              </a:rPr>
              <a:t>CodeXL</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AMD® APU</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GPU</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图形化分析器和调试器（</a:t>
            </a:r>
            <a:r>
              <a:rPr lang="en-US" altLang="zh-CN" sz="2400" spc="-1" dirty="0">
                <a:solidFill>
                  <a:srgbClr val="000000"/>
                </a:solidFill>
                <a:latin typeface="Trebuchet MS"/>
              </a:rPr>
              <a:t> Graphical Profiler and Debugger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NVIDIA® </a:t>
            </a:r>
            <a:r>
              <a:rPr lang="en-US" sz="3200" b="0" strike="noStrike" spc="-1" dirty="0" err="1">
                <a:solidFill>
                  <a:srgbClr val="000000"/>
                </a:solidFill>
                <a:latin typeface="Trebuchet MS"/>
              </a:rPr>
              <a:t>Nsight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开发平台</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NVIDIA® GPUs</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集成开发环境（</a:t>
            </a:r>
            <a:r>
              <a:rPr lang="en-US" altLang="zh-CN" sz="2400" b="0" strike="noStrike" spc="-1" dirty="0">
                <a:solidFill>
                  <a:srgbClr val="000000"/>
                </a:solidFill>
                <a:latin typeface="Trebuchet MS"/>
              </a:rPr>
              <a:t>IDE</a:t>
            </a:r>
            <a:r>
              <a:rPr lang="zh-CN" altLang="en-US" sz="2400" b="0" strike="noStrike" spc="-1" dirty="0">
                <a:solidFill>
                  <a:srgbClr val="000000"/>
                </a:solidFill>
                <a:latin typeface="Trebuchet MS"/>
              </a:rPr>
              <a:t>），包含分析器和调试器</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GPUVerify</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核函数格式化分析（</a:t>
            </a:r>
            <a:r>
              <a:rPr lang="en-US" altLang="zh-CN" sz="2800" spc="-1" dirty="0">
                <a:solidFill>
                  <a:srgbClr val="000000"/>
                </a:solidFill>
                <a:latin typeface="Trebuchet MS"/>
              </a:rPr>
              <a:t>Formal analysis of kernels</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http://multicore.doc.ic.ac.uk/tools/GPUVerify/</a:t>
            </a:r>
            <a:endParaRPr lang="en-US" sz="2800" b="0" strike="noStrike" spc="-1" dirty="0">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720" cy="298704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dirty="0" err="1">
                          <a:solidFill>
                            <a:srgbClr val="000000"/>
                          </a:solidFill>
                          <a:latin typeface="Trebuchet MS"/>
                        </a:rPr>
                        <a:t>课程</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可移植性</a:t>
                      </a:r>
                      <a:r>
                        <a:rPr lang="en-US" altLang="zh-CN" sz="1400" b="0" strike="noStrike" spc="-1" dirty="0">
                          <a:solidFill>
                            <a:srgbClr val="000000"/>
                          </a:solidFill>
                          <a:latin typeface="Trebuchet MS"/>
                        </a:rPr>
                        <a:t>（portable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a:solidFill>
                  <a:srgbClr val="000000"/>
                </a:solidFill>
                <a:latin typeface="Courier New Bold"/>
                <a:ea typeface="DejaVu Sans"/>
              </a:rPr>
              <a:t>#include "</a:t>
            </a:r>
            <a:r>
              <a:rPr lang="en-US" sz="1400" b="1" strike="noStrike" spc="-1" dirty="0" err="1">
                <a:solidFill>
                  <a:srgbClr val="000000"/>
                </a:solidFill>
                <a:latin typeface="Courier New Bold"/>
                <a:ea typeface="DejaVu Sans"/>
              </a:rPr>
              <a:t>xmmintrin.h</a:t>
            </a:r>
            <a:r>
              <a:rPr lang="en-US" sz="1400" b="1" strike="noStrike" spc="-1" dirty="0">
                <a:solidFill>
                  <a:srgbClr val="000000"/>
                </a:solidFill>
                <a:latin typeface="Courier New Bold"/>
                <a:ea typeface="DejaVu Sans"/>
              </a:rPr>
              <a:t> "     // vector </a:t>
            </a:r>
            <a:r>
              <a:rPr lang="en-US" sz="1400" b="1" strike="noStrike" spc="-1" dirty="0" err="1">
                <a:solidFill>
                  <a:srgbClr val="000000"/>
                </a:solidFill>
                <a:latin typeface="Courier New Bold"/>
                <a:ea typeface="DejaVu Sans"/>
              </a:rPr>
              <a:t>intrinsics</a:t>
            </a:r>
            <a:r>
              <a:rPr lang="en-US" sz="1400" b="1" strike="noStrike" spc="-1" dirty="0">
                <a:solidFill>
                  <a:srgbClr val="000000"/>
                </a:solidFill>
                <a:latin typeface="Courier New Bold"/>
                <a:ea typeface="DejaVu Sans"/>
              </a:rPr>
              <a:t> from </a:t>
            </a:r>
            <a:r>
              <a:rPr lang="en-US" sz="1400" b="1" strike="noStrike" spc="-1" dirty="0" err="1">
                <a:solidFill>
                  <a:srgbClr val="000000"/>
                </a:solidFill>
                <a:latin typeface="Courier New Bold"/>
                <a:ea typeface="DejaVu Sans"/>
              </a:rPr>
              <a:t>gcc</a:t>
            </a:r>
            <a:r>
              <a:rPr lang="en-US" sz="1400" b="1" strike="noStrike" spc="-1" dirty="0">
                <a:solidFill>
                  <a:srgbClr val="000000"/>
                </a:solidFill>
                <a:latin typeface="Courier New Bold"/>
                <a:ea typeface="DejaVu Sans"/>
              </a:rPr>
              <a:t> for SSE (128 bit wide)</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Bold"/>
                <a:ea typeface="DejaVu Sans"/>
              </a:rPr>
              <a:t>__m128 ramp = _</a:t>
            </a:r>
            <a:r>
              <a:rPr lang="en-US" sz="1400" b="1" strike="noStrike" spc="-1" dirty="0" err="1">
                <a:solidFill>
                  <a:srgbClr val="000000"/>
                </a:solidFill>
                <a:latin typeface="Courier New Bold"/>
                <a:ea typeface="DejaVu Sans"/>
              </a:rPr>
              <a:t>mm_setr_ps</a:t>
            </a:r>
            <a:r>
              <a:rPr lang="en-US" sz="1400" b="1" strike="noStrike" spc="-1" dirty="0">
                <a:solidFill>
                  <a:srgbClr val="000000"/>
                </a:solidFill>
                <a:latin typeface="Courier New Bold"/>
                <a:ea typeface="DejaVu Sans"/>
              </a:rPr>
              <a:t>(0.5, 1.5, 2.5, 3.5);   </a:t>
            </a:r>
            <a:r>
              <a:rPr lang="en-US" sz="1200" b="1" strike="noStrike" spc="-1" dirty="0">
                <a:solidFill>
                  <a:srgbClr val="000000"/>
                </a:solidFill>
                <a:latin typeface="Courier New Bold"/>
                <a:ea typeface="DejaVu Sans"/>
              </a:rPr>
              <a:t>// pack 4 floats into vector register</a:t>
            </a:r>
            <a:endParaRPr lang="en-US" sz="1200" b="0" strike="noStrike" spc="-1" dirty="0">
              <a:latin typeface="Arial"/>
            </a:endParaRPr>
          </a:p>
          <a:p>
            <a:pPr>
              <a:lnSpc>
                <a:spcPct val="100000"/>
              </a:lnSpc>
            </a:pPr>
            <a:r>
              <a:rPr lang="en-US" sz="1400" b="1" strike="noStrike" spc="-1" dirty="0">
                <a:solidFill>
                  <a:srgbClr val="000000"/>
                </a:solidFill>
                <a:latin typeface="Courier New Bold"/>
                <a:ea typeface="DejaVu Sans"/>
              </a:rPr>
              <a:t>__m128 v</a:t>
            </a:r>
            <a:r>
              <a:rPr lang="zh-CN" altLang="en-US" sz="1400" b="1" strike="noStrike" spc="-1" dirty="0">
                <a:solidFill>
                  <a:srgbClr val="000000"/>
                </a:solidFill>
                <a:latin typeface="Courier New Bold"/>
                <a:ea typeface="DejaVu Sans"/>
              </a:rPr>
              <a:t>步骤</a:t>
            </a:r>
            <a:r>
              <a:rPr lang="en-US" sz="1400" b="1" strike="noStrike" spc="-1" dirty="0">
                <a:solidFill>
                  <a:srgbClr val="000000"/>
                </a:solidFill>
                <a:latin typeface="Courier New Bold"/>
                <a:ea typeface="DejaVu Sans"/>
              </a:rPr>
              <a:t> = _mm_load1_ps(&amp;</a:t>
            </a:r>
            <a:r>
              <a:rPr lang="zh-CN" altLang="en-US" sz="1400" b="1" strike="noStrike" spc="-1" dirty="0">
                <a:solidFill>
                  <a:srgbClr val="000000"/>
                </a:solidFill>
                <a:latin typeface="Courier New Bold"/>
                <a:ea typeface="DejaVu Sans"/>
              </a:rPr>
              <a:t>步骤</a:t>
            </a:r>
            <a:r>
              <a:rPr lang="en-US" sz="1400" b="1" strike="noStrike" spc="-1" dirty="0">
                <a:solidFill>
                  <a:srgbClr val="000000"/>
                </a:solidFill>
                <a:latin typeface="Courier New Bold"/>
                <a:ea typeface="DejaVu Sans"/>
              </a:rPr>
              <a:t>);              </a:t>
            </a:r>
            <a:r>
              <a:rPr lang="en-US" sz="1200" b="1" strike="noStrike" spc="-1" dirty="0">
                <a:solidFill>
                  <a:srgbClr val="000000"/>
                </a:solidFill>
                <a:latin typeface="Courier New Bold"/>
                <a:ea typeface="DejaVu Sans"/>
              </a:rPr>
              <a:t>// pack </a:t>
            </a:r>
            <a:r>
              <a:rPr lang="zh-CN" altLang="en-US" sz="1200" b="1" strike="noStrike" spc="-1" dirty="0">
                <a:solidFill>
                  <a:srgbClr val="000000"/>
                </a:solidFill>
                <a:latin typeface="Courier New Bold"/>
                <a:ea typeface="DejaVu Sans"/>
              </a:rPr>
              <a:t>步骤</a:t>
            </a:r>
            <a:r>
              <a:rPr lang="en-US" sz="1200" b="1" strike="noStrike" spc="-1" dirty="0">
                <a:solidFill>
                  <a:srgbClr val="000000"/>
                </a:solidFill>
                <a:latin typeface="Courier New Bold"/>
                <a:ea typeface="DejaVu Sans"/>
              </a:rPr>
              <a:t> into a vector register</a:t>
            </a:r>
            <a:endParaRPr lang="en-US" sz="1200" b="0" strike="noStrike" spc="-1" dirty="0">
              <a:latin typeface="Arial"/>
            </a:endParaRPr>
          </a:p>
          <a:p>
            <a:pPr>
              <a:lnSpc>
                <a:spcPct val="100000"/>
              </a:lnSpc>
            </a:pPr>
            <a:r>
              <a:rPr lang="en-US" sz="1400" b="1" strike="noStrike" spc="-1" dirty="0">
                <a:solidFill>
                  <a:srgbClr val="000000"/>
                </a:solidFill>
                <a:latin typeface="Courier New Bold"/>
                <a:ea typeface="DejaVu Sans"/>
              </a:rPr>
              <a:t>__m128 </a:t>
            </a:r>
            <a:r>
              <a:rPr lang="en-US" sz="1400" b="1" strike="noStrike" spc="-1" dirty="0" err="1">
                <a:solidFill>
                  <a:srgbClr val="000000"/>
                </a:solidFill>
                <a:latin typeface="Courier New Bold"/>
                <a:ea typeface="DejaVu Sans"/>
              </a:rPr>
              <a:t>xvec</a:t>
            </a:r>
            <a:r>
              <a:rPr lang="en-US" sz="1400" b="1" strike="noStrike" spc="-1" dirty="0">
                <a:solidFill>
                  <a:srgbClr val="000000"/>
                </a:solidFill>
                <a:latin typeface="Courier New Bold"/>
                <a:ea typeface="DejaVu Sans"/>
              </a:rPr>
              <a:t>; = _</a:t>
            </a:r>
            <a:r>
              <a:rPr lang="en-US" sz="1400" b="1" strike="noStrike" spc="-1" dirty="0" err="1">
                <a:solidFill>
                  <a:srgbClr val="000000"/>
                </a:solidFill>
                <a:latin typeface="Courier New Bold"/>
                <a:ea typeface="DejaVu Sans"/>
              </a:rPr>
              <a:t>mm_mul_ps</a:t>
            </a:r>
            <a:r>
              <a:rPr lang="en-US" sz="1400" b="1" strike="noStrike" spc="-1" dirty="0">
                <a:solidFill>
                  <a:srgbClr val="000000"/>
                </a:solidFill>
                <a:latin typeface="Courier New Bold"/>
                <a:ea typeface="DejaVu Sans"/>
              </a:rPr>
              <a:t>(</a:t>
            </a:r>
            <a:r>
              <a:rPr lang="en-US" sz="1400" b="1" strike="noStrike" spc="-1" dirty="0" err="1">
                <a:solidFill>
                  <a:srgbClr val="000000"/>
                </a:solidFill>
                <a:latin typeface="Courier New Bold"/>
                <a:ea typeface="DejaVu Sans"/>
              </a:rPr>
              <a:t>ramp,v</a:t>
            </a:r>
            <a:r>
              <a:rPr lang="zh-CN" altLang="en-US" sz="1400" b="1" strike="noStrike" spc="-1" dirty="0">
                <a:solidFill>
                  <a:srgbClr val="000000"/>
                </a:solidFill>
                <a:latin typeface="Courier New Bold"/>
                <a:ea typeface="DejaVu Sans"/>
              </a:rPr>
              <a:t>步骤</a:t>
            </a:r>
            <a:r>
              <a:rPr lang="en-US" sz="1400" b="1" strike="noStrike" spc="-1" dirty="0">
                <a:solidFill>
                  <a:srgbClr val="000000"/>
                </a:solidFill>
                <a:latin typeface="Courier New Bold"/>
                <a:ea typeface="DejaVu Sans"/>
              </a:rPr>
              <a:t>);           </a:t>
            </a:r>
            <a:r>
              <a:rPr lang="en-US" sz="1200" b="1" strike="noStrike" spc="-1" dirty="0">
                <a:solidFill>
                  <a:srgbClr val="000000"/>
                </a:solidFill>
                <a:latin typeface="Courier New Bold"/>
                <a:ea typeface="DejaVu Sans"/>
              </a:rPr>
              <a:t>// multiple corresponding 32 bit</a:t>
            </a:r>
            <a:endParaRPr lang="en-US" sz="1200" b="0" strike="noStrike" spc="-1" dirty="0">
              <a:latin typeface="Arial"/>
            </a:endParaRPr>
          </a:p>
          <a:p>
            <a:pPr>
              <a:lnSpc>
                <a:spcPct val="100000"/>
              </a:lnSpc>
            </a:pPr>
            <a:r>
              <a:rPr lang="en-US" sz="1200" b="1" strike="noStrike" spc="-1" dirty="0">
                <a:solidFill>
                  <a:srgbClr val="000000"/>
                </a:solidFill>
                <a:latin typeface="Courier New Bold"/>
                <a:ea typeface="DejaVu Sans"/>
              </a:rPr>
              <a:t>                                                         //  floats and assign to </a:t>
            </a:r>
            <a:r>
              <a:rPr lang="en-US" sz="1200" b="1" strike="noStrike" spc="-1" dirty="0" err="1">
                <a:solidFill>
                  <a:srgbClr val="000000"/>
                </a:solidFill>
                <a:latin typeface="Courier New Bold"/>
                <a:ea typeface="DejaVu Sans"/>
              </a:rPr>
              <a:t>xvec</a:t>
            </a:r>
            <a:endParaRPr lang="en-US" sz="1200" b="0" strike="noStrike" spc="-1" dirty="0">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You can convert a scalar loop into a vector loop using the following </a:t>
            </a:r>
            <a:r>
              <a:rPr lang="zh-CN" altLang="en-US" sz="3200" b="0" strike="noStrike" spc="-1" dirty="0">
                <a:solidFill>
                  <a:srgbClr val="000000"/>
                </a:solidFill>
                <a:latin typeface="Trebuchet MS"/>
              </a:rPr>
              <a:t>步骤</a:t>
            </a:r>
            <a:r>
              <a:rPr lang="en-US" sz="3200" b="0" strike="noStrike" spc="-1" dirty="0">
                <a:solidFill>
                  <a:srgbClr val="000000"/>
                </a:solidFill>
                <a:latin typeface="Trebuchet MS"/>
              </a:rPr>
              <a:t>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Based on the width of your vector instruction set and your problem, choose the number of values you can pack into a vector register (the width):  </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E.g. for a 128 bit wide SSE instruction set and float data (32 bit), you can pack four values (128 bits =4*32 bits) into a vector register</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Unroll the loop to match your width (in our example, 4)</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Replace instructions in the body of the loop with their vector instruction counter parts</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Pinned memory side-</a:t>
            </a:r>
            <a:r>
              <a:rPr lang="zh-CN" altLang="en-US" sz="3200" b="0" strike="noStrike" spc="-1" dirty="0">
                <a:solidFill>
                  <a:srgbClr val="000000"/>
                </a:solidFill>
                <a:latin typeface="Trebuchet MS"/>
              </a:rPr>
              <a:t>步骤</a:t>
            </a:r>
            <a:r>
              <a:rPr lang="en-US" sz="3200" b="0" strike="noStrike" spc="-1" dirty="0">
                <a:solidFill>
                  <a:srgbClr val="000000"/>
                </a:solidFill>
                <a:latin typeface="Trebuchet MS"/>
              </a:rPr>
              <a:t>s this issue by giving the host process </a:t>
            </a:r>
            <a:r>
              <a:rPr lang="en-US" sz="3200" b="0" i="1" strike="noStrike" spc="-1" dirty="0">
                <a:solidFill>
                  <a:srgbClr val="000000"/>
                </a:solidFill>
                <a:latin typeface="Trebuchet MS"/>
              </a:rPr>
              <a:t>direct</a:t>
            </a:r>
            <a:r>
              <a:rPr lang="en-US" sz="3200" b="0" strike="noStrike" spc="-1" dirty="0">
                <a:solidFill>
                  <a:srgbClr val="000000"/>
                </a:solidFill>
                <a:latin typeface="Trebuchet MS"/>
              </a:rPr>
              <a:t> access to the portions of host memory that the DMA engines read and write to.</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results in much less time spent waiting for transfers!</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dirty="0">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20695</TotalTime>
  <Words>29319</Words>
  <Application>Microsoft Office PowerPoint</Application>
  <PresentationFormat>全屏显示(4:3)</PresentationFormat>
  <Paragraphs>3729</Paragraphs>
  <Slides>275</Slides>
  <Notes>16</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1560</cp:revision>
  <dcterms:created xsi:type="dcterms:W3CDTF">2013-06-29T14:06:29Z</dcterms:created>
  <dcterms:modified xsi:type="dcterms:W3CDTF">2019-08-05T13:34:39Z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